
<file path=[Content_Types].xml><?xml version="1.0" encoding="utf-8"?>
<Types xmlns="http://schemas.openxmlformats.org/package/2006/content-types">
  <Default Extension="jfif"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20.jpg" ContentType="image/jpeg"/>
  <Override PartName="/ppt/media/image37.jpg" ContentType="image/jpeg"/>
  <Override PartName="/ppt/media/image38.jpg" ContentType="image/jpeg"/>
  <Override PartName="/ppt/media/image41.jpg" ContentType="image/jpeg"/>
  <Override PartName="/ppt/media/image42.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5"/>
  </p:notesMasterIdLst>
  <p:sldIdLst>
    <p:sldId id="256" r:id="rId2"/>
    <p:sldId id="270" r:id="rId3"/>
    <p:sldId id="257" r:id="rId4"/>
    <p:sldId id="271" r:id="rId5"/>
    <p:sldId id="272" r:id="rId6"/>
    <p:sldId id="295" r:id="rId7"/>
    <p:sldId id="296" r:id="rId8"/>
    <p:sldId id="297" r:id="rId9"/>
    <p:sldId id="298" r:id="rId10"/>
    <p:sldId id="273" r:id="rId11"/>
    <p:sldId id="299" r:id="rId12"/>
    <p:sldId id="300" r:id="rId13"/>
    <p:sldId id="301" r:id="rId14"/>
    <p:sldId id="302" r:id="rId15"/>
    <p:sldId id="303"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4" r:id="rId29"/>
    <p:sldId id="275" r:id="rId30"/>
    <p:sldId id="276" r:id="rId31"/>
    <p:sldId id="277" r:id="rId32"/>
    <p:sldId id="278" r:id="rId33"/>
    <p:sldId id="279" r:id="rId34"/>
    <p:sldId id="280" r:id="rId35"/>
    <p:sldId id="281" r:id="rId36"/>
    <p:sldId id="282" r:id="rId37"/>
    <p:sldId id="283" r:id="rId38"/>
    <p:sldId id="284" r:id="rId39"/>
    <p:sldId id="304" r:id="rId40"/>
    <p:sldId id="305" r:id="rId41"/>
    <p:sldId id="306" r:id="rId42"/>
    <p:sldId id="309" r:id="rId43"/>
    <p:sldId id="307" r:id="rId44"/>
    <p:sldId id="308" r:id="rId45"/>
    <p:sldId id="310" r:id="rId46"/>
    <p:sldId id="322" r:id="rId47"/>
    <p:sldId id="324" r:id="rId48"/>
    <p:sldId id="323" r:id="rId49"/>
    <p:sldId id="325" r:id="rId50"/>
    <p:sldId id="286" r:id="rId51"/>
    <p:sldId id="285" r:id="rId52"/>
    <p:sldId id="287" r:id="rId53"/>
    <p:sldId id="288" r:id="rId54"/>
    <p:sldId id="289" r:id="rId55"/>
    <p:sldId id="290" r:id="rId56"/>
    <p:sldId id="333" r:id="rId57"/>
    <p:sldId id="291" r:id="rId58"/>
    <p:sldId id="294" r:id="rId59"/>
    <p:sldId id="318" r:id="rId60"/>
    <p:sldId id="319" r:id="rId61"/>
    <p:sldId id="320" r:id="rId62"/>
    <p:sldId id="321" r:id="rId63"/>
    <p:sldId id="312" r:id="rId64"/>
    <p:sldId id="313" r:id="rId65"/>
    <p:sldId id="292" r:id="rId66"/>
    <p:sldId id="293" r:id="rId67"/>
    <p:sldId id="326" r:id="rId68"/>
    <p:sldId id="327" r:id="rId69"/>
    <p:sldId id="328" r:id="rId70"/>
    <p:sldId id="329" r:id="rId71"/>
    <p:sldId id="330" r:id="rId72"/>
    <p:sldId id="331" r:id="rId73"/>
    <p:sldId id="332" r:id="rId74"/>
    <p:sldId id="311" r:id="rId75"/>
    <p:sldId id="314" r:id="rId76"/>
    <p:sldId id="315" r:id="rId77"/>
    <p:sldId id="316" r:id="rId78"/>
    <p:sldId id="317"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Lst>
  <p:sldSz cx="18300700" cy="10299700"/>
  <p:notesSz cx="18300700" cy="10299700"/>
  <p:defaultTextStyle>
    <a:defPPr>
      <a:defRPr kern="0"/>
    </a:defPPr>
  </p:defaultTextStyle>
  <p:extLst>
    <p:ext uri="{521415D9-36F7-43E2-AB2F-B90AF26B5E84}">
      <p14:sectionLst xmlns:p14="http://schemas.microsoft.com/office/powerpoint/2010/main">
        <p14:section name="Default Section" id="{5709E4B9-D886-439F-B6C4-380E935DDD10}">
          <p14:sldIdLst>
            <p14:sldId id="256"/>
            <p14:sldId id="270"/>
            <p14:sldId id="257"/>
            <p14:sldId id="271"/>
            <p14:sldId id="272"/>
            <p14:sldId id="295"/>
            <p14:sldId id="296"/>
            <p14:sldId id="297"/>
            <p14:sldId id="298"/>
            <p14:sldId id="273"/>
            <p14:sldId id="299"/>
            <p14:sldId id="300"/>
            <p14:sldId id="301"/>
            <p14:sldId id="302"/>
            <p14:sldId id="303"/>
            <p14:sldId id="258"/>
            <p14:sldId id="259"/>
            <p14:sldId id="260"/>
            <p14:sldId id="261"/>
            <p14:sldId id="262"/>
            <p14:sldId id="263"/>
            <p14:sldId id="264"/>
            <p14:sldId id="265"/>
            <p14:sldId id="266"/>
            <p14:sldId id="267"/>
            <p14:sldId id="268"/>
            <p14:sldId id="269"/>
            <p14:sldId id="274"/>
            <p14:sldId id="275"/>
            <p14:sldId id="276"/>
            <p14:sldId id="277"/>
          </p14:sldIdLst>
        </p14:section>
        <p14:section name="Untitled Section" id="{88B8D6F8-B651-418A-8F6E-E8C225DA7832}">
          <p14:sldIdLst>
            <p14:sldId id="278"/>
            <p14:sldId id="279"/>
            <p14:sldId id="280"/>
            <p14:sldId id="281"/>
            <p14:sldId id="282"/>
            <p14:sldId id="283"/>
            <p14:sldId id="284"/>
            <p14:sldId id="304"/>
            <p14:sldId id="305"/>
            <p14:sldId id="306"/>
            <p14:sldId id="309"/>
            <p14:sldId id="307"/>
            <p14:sldId id="308"/>
            <p14:sldId id="310"/>
            <p14:sldId id="322"/>
            <p14:sldId id="324"/>
            <p14:sldId id="323"/>
            <p14:sldId id="325"/>
            <p14:sldId id="286"/>
            <p14:sldId id="285"/>
            <p14:sldId id="287"/>
            <p14:sldId id="288"/>
            <p14:sldId id="289"/>
            <p14:sldId id="290"/>
            <p14:sldId id="333"/>
            <p14:sldId id="291"/>
            <p14:sldId id="294"/>
            <p14:sldId id="318"/>
            <p14:sldId id="319"/>
            <p14:sldId id="320"/>
            <p14:sldId id="321"/>
            <p14:sldId id="312"/>
            <p14:sldId id="313"/>
            <p14:sldId id="292"/>
            <p14:sldId id="293"/>
            <p14:sldId id="326"/>
            <p14:sldId id="327"/>
            <p14:sldId id="328"/>
            <p14:sldId id="329"/>
            <p14:sldId id="330"/>
            <p14:sldId id="331"/>
            <p14:sldId id="332"/>
            <p14:sldId id="311"/>
            <p14:sldId id="314"/>
            <p14:sldId id="315"/>
            <p14:sldId id="316"/>
            <p14:sldId id="317"/>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3" d="100"/>
          <a:sy n="63" d="100"/>
        </p:scale>
        <p:origin x="144" y="3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8:29:39.567"/>
    </inkml:context>
    <inkml:brush xml:id="br0">
      <inkml:brushProperty name="width" value="0.05" units="cm"/>
      <inkml:brushProperty name="height" value="0.05" units="cm"/>
      <inkml:brushProperty name="color" value="#E71224"/>
    </inkml:brush>
  </inkml:definitions>
  <inkml:trace contextRef="#ctx0" brushRef="#br0">252 0 24575,'0'664'0,"-2"-632"0,-1-1 0,-2 0 0,-2 0 0,-15 46 0,10-36 0,-12 72 0,11 192 0,7-68 0,-28 305 0,23-226 0,10-304 0,0 1 0,-1-1 0,-1 1 0,0-1 0,0 0 0,-1 0 0,-11 21 0,9-19 0,1 1 0,0 0 0,1 1 0,1-1 0,-2 19 0,2-15 0,-1 0 0,-10 35 0,6-32 0,2 0 0,1 0 0,0 1 0,-2 44 0,7 96 0,3-72 0,-3 377-1365,0-444-5461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8:29:50.063"/>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30704BDD-9B85-4C58-BFC9-C58778DCCB59}" type="datetimeFigureOut">
              <a:rPr lang="en-US" smtClean="0"/>
              <a:t>7/17/2025</a:t>
            </a:fld>
            <a:endParaRPr lang="en-US"/>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802A7EE1-7A45-4828-A7AE-A0DCC4E9A94C}" type="slidenum">
              <a:rPr lang="en-US" smtClean="0"/>
              <a:t>‹#›</a:t>
            </a:fld>
            <a:endParaRPr lang="en-US"/>
          </a:p>
        </p:txBody>
      </p:sp>
    </p:spTree>
    <p:extLst>
      <p:ext uri="{BB962C8B-B14F-4D97-AF65-F5344CB8AC3E}">
        <p14:creationId xmlns:p14="http://schemas.microsoft.com/office/powerpoint/2010/main" val="1953690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78</a:t>
            </a:fld>
            <a:endParaRPr lang="en-US"/>
          </a:p>
        </p:txBody>
      </p:sp>
    </p:spTree>
    <p:extLst>
      <p:ext uri="{BB962C8B-B14F-4D97-AF65-F5344CB8AC3E}">
        <p14:creationId xmlns:p14="http://schemas.microsoft.com/office/powerpoint/2010/main" val="3374545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87</a:t>
            </a:fld>
            <a:endParaRPr lang="en-US"/>
          </a:p>
        </p:txBody>
      </p:sp>
    </p:spTree>
    <p:extLst>
      <p:ext uri="{BB962C8B-B14F-4D97-AF65-F5344CB8AC3E}">
        <p14:creationId xmlns:p14="http://schemas.microsoft.com/office/powerpoint/2010/main" val="2774271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88</a:t>
            </a:fld>
            <a:endParaRPr lang="en-US"/>
          </a:p>
        </p:txBody>
      </p:sp>
    </p:spTree>
    <p:extLst>
      <p:ext uri="{BB962C8B-B14F-4D97-AF65-F5344CB8AC3E}">
        <p14:creationId xmlns:p14="http://schemas.microsoft.com/office/powerpoint/2010/main" val="3725614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89</a:t>
            </a:fld>
            <a:endParaRPr lang="en-US"/>
          </a:p>
        </p:txBody>
      </p:sp>
    </p:spTree>
    <p:extLst>
      <p:ext uri="{BB962C8B-B14F-4D97-AF65-F5344CB8AC3E}">
        <p14:creationId xmlns:p14="http://schemas.microsoft.com/office/powerpoint/2010/main" val="3978181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90</a:t>
            </a:fld>
            <a:endParaRPr lang="en-US"/>
          </a:p>
        </p:txBody>
      </p:sp>
    </p:spTree>
    <p:extLst>
      <p:ext uri="{BB962C8B-B14F-4D97-AF65-F5344CB8AC3E}">
        <p14:creationId xmlns:p14="http://schemas.microsoft.com/office/powerpoint/2010/main" val="377576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91</a:t>
            </a:fld>
            <a:endParaRPr lang="en-US"/>
          </a:p>
        </p:txBody>
      </p:sp>
    </p:spTree>
    <p:extLst>
      <p:ext uri="{BB962C8B-B14F-4D97-AF65-F5344CB8AC3E}">
        <p14:creationId xmlns:p14="http://schemas.microsoft.com/office/powerpoint/2010/main" val="3217065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92</a:t>
            </a:fld>
            <a:endParaRPr lang="en-US"/>
          </a:p>
        </p:txBody>
      </p:sp>
    </p:spTree>
    <p:extLst>
      <p:ext uri="{BB962C8B-B14F-4D97-AF65-F5344CB8AC3E}">
        <p14:creationId xmlns:p14="http://schemas.microsoft.com/office/powerpoint/2010/main" val="3224084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93</a:t>
            </a:fld>
            <a:endParaRPr lang="en-US"/>
          </a:p>
        </p:txBody>
      </p:sp>
    </p:spTree>
    <p:extLst>
      <p:ext uri="{BB962C8B-B14F-4D97-AF65-F5344CB8AC3E}">
        <p14:creationId xmlns:p14="http://schemas.microsoft.com/office/powerpoint/2010/main" val="2913971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94</a:t>
            </a:fld>
            <a:endParaRPr lang="en-US"/>
          </a:p>
        </p:txBody>
      </p:sp>
    </p:spTree>
    <p:extLst>
      <p:ext uri="{BB962C8B-B14F-4D97-AF65-F5344CB8AC3E}">
        <p14:creationId xmlns:p14="http://schemas.microsoft.com/office/powerpoint/2010/main" val="3676008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95</a:t>
            </a:fld>
            <a:endParaRPr lang="en-US"/>
          </a:p>
        </p:txBody>
      </p:sp>
    </p:spTree>
    <p:extLst>
      <p:ext uri="{BB962C8B-B14F-4D97-AF65-F5344CB8AC3E}">
        <p14:creationId xmlns:p14="http://schemas.microsoft.com/office/powerpoint/2010/main" val="1162443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96</a:t>
            </a:fld>
            <a:endParaRPr lang="en-US"/>
          </a:p>
        </p:txBody>
      </p:sp>
    </p:spTree>
    <p:extLst>
      <p:ext uri="{BB962C8B-B14F-4D97-AF65-F5344CB8AC3E}">
        <p14:creationId xmlns:p14="http://schemas.microsoft.com/office/powerpoint/2010/main" val="2366103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79</a:t>
            </a:fld>
            <a:endParaRPr lang="en-US"/>
          </a:p>
        </p:txBody>
      </p:sp>
    </p:spTree>
    <p:extLst>
      <p:ext uri="{BB962C8B-B14F-4D97-AF65-F5344CB8AC3E}">
        <p14:creationId xmlns:p14="http://schemas.microsoft.com/office/powerpoint/2010/main" val="3861266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97</a:t>
            </a:fld>
            <a:endParaRPr lang="en-US"/>
          </a:p>
        </p:txBody>
      </p:sp>
    </p:spTree>
    <p:extLst>
      <p:ext uri="{BB962C8B-B14F-4D97-AF65-F5344CB8AC3E}">
        <p14:creationId xmlns:p14="http://schemas.microsoft.com/office/powerpoint/2010/main" val="3227757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98</a:t>
            </a:fld>
            <a:endParaRPr lang="en-US"/>
          </a:p>
        </p:txBody>
      </p:sp>
    </p:spTree>
    <p:extLst>
      <p:ext uri="{BB962C8B-B14F-4D97-AF65-F5344CB8AC3E}">
        <p14:creationId xmlns:p14="http://schemas.microsoft.com/office/powerpoint/2010/main" val="3439955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99</a:t>
            </a:fld>
            <a:endParaRPr lang="en-US"/>
          </a:p>
        </p:txBody>
      </p:sp>
    </p:spTree>
    <p:extLst>
      <p:ext uri="{BB962C8B-B14F-4D97-AF65-F5344CB8AC3E}">
        <p14:creationId xmlns:p14="http://schemas.microsoft.com/office/powerpoint/2010/main" val="1456705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100</a:t>
            </a:fld>
            <a:endParaRPr lang="en-US"/>
          </a:p>
        </p:txBody>
      </p:sp>
    </p:spTree>
    <p:extLst>
      <p:ext uri="{BB962C8B-B14F-4D97-AF65-F5344CB8AC3E}">
        <p14:creationId xmlns:p14="http://schemas.microsoft.com/office/powerpoint/2010/main" val="1982482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101</a:t>
            </a:fld>
            <a:endParaRPr lang="en-US"/>
          </a:p>
        </p:txBody>
      </p:sp>
    </p:spTree>
    <p:extLst>
      <p:ext uri="{BB962C8B-B14F-4D97-AF65-F5344CB8AC3E}">
        <p14:creationId xmlns:p14="http://schemas.microsoft.com/office/powerpoint/2010/main" val="3802093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102</a:t>
            </a:fld>
            <a:endParaRPr lang="en-US"/>
          </a:p>
        </p:txBody>
      </p:sp>
    </p:spTree>
    <p:extLst>
      <p:ext uri="{BB962C8B-B14F-4D97-AF65-F5344CB8AC3E}">
        <p14:creationId xmlns:p14="http://schemas.microsoft.com/office/powerpoint/2010/main" val="1732657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103</a:t>
            </a:fld>
            <a:endParaRPr lang="en-US"/>
          </a:p>
        </p:txBody>
      </p:sp>
    </p:spTree>
    <p:extLst>
      <p:ext uri="{BB962C8B-B14F-4D97-AF65-F5344CB8AC3E}">
        <p14:creationId xmlns:p14="http://schemas.microsoft.com/office/powerpoint/2010/main" val="1388928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104</a:t>
            </a:fld>
            <a:endParaRPr lang="en-US"/>
          </a:p>
        </p:txBody>
      </p:sp>
    </p:spTree>
    <p:extLst>
      <p:ext uri="{BB962C8B-B14F-4D97-AF65-F5344CB8AC3E}">
        <p14:creationId xmlns:p14="http://schemas.microsoft.com/office/powerpoint/2010/main" val="4027574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105</a:t>
            </a:fld>
            <a:endParaRPr lang="en-US"/>
          </a:p>
        </p:txBody>
      </p:sp>
    </p:spTree>
    <p:extLst>
      <p:ext uri="{BB962C8B-B14F-4D97-AF65-F5344CB8AC3E}">
        <p14:creationId xmlns:p14="http://schemas.microsoft.com/office/powerpoint/2010/main" val="9859055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106</a:t>
            </a:fld>
            <a:endParaRPr lang="en-US"/>
          </a:p>
        </p:txBody>
      </p:sp>
    </p:spTree>
    <p:extLst>
      <p:ext uri="{BB962C8B-B14F-4D97-AF65-F5344CB8AC3E}">
        <p14:creationId xmlns:p14="http://schemas.microsoft.com/office/powerpoint/2010/main" val="782187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80</a:t>
            </a:fld>
            <a:endParaRPr lang="en-US"/>
          </a:p>
        </p:txBody>
      </p:sp>
    </p:spTree>
    <p:extLst>
      <p:ext uri="{BB962C8B-B14F-4D97-AF65-F5344CB8AC3E}">
        <p14:creationId xmlns:p14="http://schemas.microsoft.com/office/powerpoint/2010/main" val="3329109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107</a:t>
            </a:fld>
            <a:endParaRPr lang="en-US"/>
          </a:p>
        </p:txBody>
      </p:sp>
    </p:spTree>
    <p:extLst>
      <p:ext uri="{BB962C8B-B14F-4D97-AF65-F5344CB8AC3E}">
        <p14:creationId xmlns:p14="http://schemas.microsoft.com/office/powerpoint/2010/main" val="1505854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108</a:t>
            </a:fld>
            <a:endParaRPr lang="en-US"/>
          </a:p>
        </p:txBody>
      </p:sp>
    </p:spTree>
    <p:extLst>
      <p:ext uri="{BB962C8B-B14F-4D97-AF65-F5344CB8AC3E}">
        <p14:creationId xmlns:p14="http://schemas.microsoft.com/office/powerpoint/2010/main" val="639640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109</a:t>
            </a:fld>
            <a:endParaRPr lang="en-US"/>
          </a:p>
        </p:txBody>
      </p:sp>
    </p:spTree>
    <p:extLst>
      <p:ext uri="{BB962C8B-B14F-4D97-AF65-F5344CB8AC3E}">
        <p14:creationId xmlns:p14="http://schemas.microsoft.com/office/powerpoint/2010/main" val="1836132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110</a:t>
            </a:fld>
            <a:endParaRPr lang="en-US"/>
          </a:p>
        </p:txBody>
      </p:sp>
    </p:spTree>
    <p:extLst>
      <p:ext uri="{BB962C8B-B14F-4D97-AF65-F5344CB8AC3E}">
        <p14:creationId xmlns:p14="http://schemas.microsoft.com/office/powerpoint/2010/main" val="15940472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111</a:t>
            </a:fld>
            <a:endParaRPr lang="en-US"/>
          </a:p>
        </p:txBody>
      </p:sp>
    </p:spTree>
    <p:extLst>
      <p:ext uri="{BB962C8B-B14F-4D97-AF65-F5344CB8AC3E}">
        <p14:creationId xmlns:p14="http://schemas.microsoft.com/office/powerpoint/2010/main" val="3419799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112</a:t>
            </a:fld>
            <a:endParaRPr lang="en-US"/>
          </a:p>
        </p:txBody>
      </p:sp>
    </p:spTree>
    <p:extLst>
      <p:ext uri="{BB962C8B-B14F-4D97-AF65-F5344CB8AC3E}">
        <p14:creationId xmlns:p14="http://schemas.microsoft.com/office/powerpoint/2010/main" val="10920204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113</a:t>
            </a:fld>
            <a:endParaRPr lang="en-US"/>
          </a:p>
        </p:txBody>
      </p:sp>
    </p:spTree>
    <p:extLst>
      <p:ext uri="{BB962C8B-B14F-4D97-AF65-F5344CB8AC3E}">
        <p14:creationId xmlns:p14="http://schemas.microsoft.com/office/powerpoint/2010/main" val="3736681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81</a:t>
            </a:fld>
            <a:endParaRPr lang="en-US"/>
          </a:p>
        </p:txBody>
      </p:sp>
    </p:spTree>
    <p:extLst>
      <p:ext uri="{BB962C8B-B14F-4D97-AF65-F5344CB8AC3E}">
        <p14:creationId xmlns:p14="http://schemas.microsoft.com/office/powerpoint/2010/main" val="1151378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82</a:t>
            </a:fld>
            <a:endParaRPr lang="en-US"/>
          </a:p>
        </p:txBody>
      </p:sp>
    </p:spTree>
    <p:extLst>
      <p:ext uri="{BB962C8B-B14F-4D97-AF65-F5344CB8AC3E}">
        <p14:creationId xmlns:p14="http://schemas.microsoft.com/office/powerpoint/2010/main" val="771826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83</a:t>
            </a:fld>
            <a:endParaRPr lang="en-US"/>
          </a:p>
        </p:txBody>
      </p:sp>
    </p:spTree>
    <p:extLst>
      <p:ext uri="{BB962C8B-B14F-4D97-AF65-F5344CB8AC3E}">
        <p14:creationId xmlns:p14="http://schemas.microsoft.com/office/powerpoint/2010/main" val="667763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84</a:t>
            </a:fld>
            <a:endParaRPr lang="en-US"/>
          </a:p>
        </p:txBody>
      </p:sp>
    </p:spTree>
    <p:extLst>
      <p:ext uri="{BB962C8B-B14F-4D97-AF65-F5344CB8AC3E}">
        <p14:creationId xmlns:p14="http://schemas.microsoft.com/office/powerpoint/2010/main" val="3453504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85</a:t>
            </a:fld>
            <a:endParaRPr lang="en-US"/>
          </a:p>
        </p:txBody>
      </p:sp>
    </p:spTree>
    <p:extLst>
      <p:ext uri="{BB962C8B-B14F-4D97-AF65-F5344CB8AC3E}">
        <p14:creationId xmlns:p14="http://schemas.microsoft.com/office/powerpoint/2010/main" val="3514162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86</a:t>
            </a:fld>
            <a:endParaRPr lang="en-US"/>
          </a:p>
        </p:txBody>
      </p:sp>
    </p:spTree>
    <p:extLst>
      <p:ext uri="{BB962C8B-B14F-4D97-AF65-F5344CB8AC3E}">
        <p14:creationId xmlns:p14="http://schemas.microsoft.com/office/powerpoint/2010/main" val="30452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7/17/2025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6978"/>
          </a:xfrm>
          <a:prstGeom prst="rect">
            <a:avLst/>
          </a:prstGeom>
        </p:spPr>
      </p:pic>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7/17/2025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7/17/2025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30296" y="2278557"/>
            <a:ext cx="6557644" cy="596900"/>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7/17/2025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0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0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docker.com/engine/install/"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Linux_kernel"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hyperlink" Target="https://en.wikipedia.org/wiki/Process_(computing)" TargetMode="External"/><Relationship Id="rId4" Type="http://schemas.openxmlformats.org/officeDocument/2006/relationships/hyperlink" Target="https://en.wikipedia.org/wiki/Resource_(computer_science)"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3.png"/><Relationship Id="rId4" Type="http://schemas.openxmlformats.org/officeDocument/2006/relationships/customXml" Target="../ink/ink1.xml"/></Relationships>
</file>

<file path=ppt/slides/_rels/slide8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9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11750" y="882650"/>
            <a:ext cx="6689090" cy="513859"/>
          </a:xfrm>
          <a:prstGeom prst="rect">
            <a:avLst/>
          </a:prstGeom>
        </p:spPr>
        <p:txBody>
          <a:bodyPr vert="horz" wrap="square" lIns="0" tIns="12700" rIns="0" bIns="0" rtlCol="0">
            <a:spAutoFit/>
          </a:bodyPr>
          <a:lstStyle/>
          <a:p>
            <a:pPr marL="12065" marR="5080" indent="-635" algn="ctr">
              <a:lnSpc>
                <a:spcPct val="100600"/>
              </a:lnSpc>
              <a:spcBef>
                <a:spcPts val="100"/>
              </a:spcBef>
            </a:pPr>
            <a:r>
              <a:rPr lang="en-US" sz="3500" spc="-110" dirty="0">
                <a:solidFill>
                  <a:srgbClr val="FFFFFF"/>
                </a:solidFill>
              </a:rPr>
              <a:t>DevOps for Beginners </a:t>
            </a:r>
            <a:endParaRPr sz="3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4272965"/>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Versions of HTTP</a:t>
            </a:r>
          </a:p>
          <a:p>
            <a:endParaRPr lang="en-US" sz="2800" b="0" i="0" dirty="0">
              <a:solidFill>
                <a:srgbClr val="404040"/>
              </a:solidFill>
              <a:effectLst/>
              <a:highlight>
                <a:srgbClr val="C0C0C0"/>
              </a:highlight>
              <a:latin typeface="Inter"/>
            </a:endParaRPr>
          </a:p>
          <a:p>
            <a:pPr algn="l">
              <a:buFont typeface="+mj-lt"/>
              <a:buAutoNum type="arabicPeriod"/>
            </a:pPr>
            <a:r>
              <a:rPr lang="en-US" sz="2800" b="1" i="0" dirty="0">
                <a:solidFill>
                  <a:srgbClr val="404040"/>
                </a:solidFill>
                <a:effectLst/>
                <a:highlight>
                  <a:srgbClr val="C0C0C0"/>
                </a:highlight>
                <a:latin typeface="Inter"/>
              </a:rPr>
              <a:t>HTTP/1.0</a:t>
            </a:r>
            <a:r>
              <a:rPr lang="en-US" sz="2800" b="0" i="0" dirty="0">
                <a:solidFill>
                  <a:srgbClr val="404040"/>
                </a:solidFill>
                <a:effectLst/>
                <a:highlight>
                  <a:srgbClr val="C0C0C0"/>
                </a:highlight>
                <a:latin typeface="Inter"/>
              </a:rPr>
              <a:t>: Basic version with limited features.</a:t>
            </a:r>
          </a:p>
          <a:p>
            <a:pPr algn="l">
              <a:buFont typeface="+mj-lt"/>
              <a:buAutoNum type="arabicPeriod"/>
            </a:pPr>
            <a:r>
              <a:rPr lang="en-US" sz="2800" b="1" i="0" dirty="0">
                <a:solidFill>
                  <a:srgbClr val="404040"/>
                </a:solidFill>
                <a:effectLst/>
                <a:highlight>
                  <a:srgbClr val="C0C0C0"/>
                </a:highlight>
                <a:latin typeface="Inter"/>
              </a:rPr>
              <a:t>HTTP/1.1</a:t>
            </a:r>
            <a:r>
              <a:rPr lang="en-US" sz="2800" b="0" i="0" dirty="0">
                <a:solidFill>
                  <a:srgbClr val="404040"/>
                </a:solidFill>
                <a:effectLst/>
                <a:highlight>
                  <a:srgbClr val="C0C0C0"/>
                </a:highlight>
                <a:latin typeface="Inter"/>
              </a:rPr>
              <a:t>: Improved performance with persistent connections and chunked transfer encoding.</a:t>
            </a:r>
          </a:p>
          <a:p>
            <a:pPr algn="l">
              <a:buFont typeface="+mj-lt"/>
              <a:buAutoNum type="arabicPeriod"/>
            </a:pPr>
            <a:r>
              <a:rPr lang="en-US" sz="2800" b="1" i="0" dirty="0">
                <a:solidFill>
                  <a:srgbClr val="404040"/>
                </a:solidFill>
                <a:effectLst/>
                <a:highlight>
                  <a:srgbClr val="C0C0C0"/>
                </a:highlight>
                <a:latin typeface="Inter"/>
              </a:rPr>
              <a:t>HTTP/2</a:t>
            </a:r>
            <a:r>
              <a:rPr lang="en-US" sz="2800" b="0" i="0" dirty="0">
                <a:solidFill>
                  <a:srgbClr val="404040"/>
                </a:solidFill>
                <a:effectLst/>
                <a:highlight>
                  <a:srgbClr val="C0C0C0"/>
                </a:highlight>
                <a:latin typeface="Inter"/>
              </a:rPr>
              <a:t>: Introduced multiplexing, header compression, and server push for faster performance.</a:t>
            </a:r>
          </a:p>
          <a:p>
            <a:pPr algn="l">
              <a:buFont typeface="+mj-lt"/>
              <a:buAutoNum type="arabicPeriod"/>
            </a:pPr>
            <a:r>
              <a:rPr lang="en-US" sz="2800" b="1" i="0" dirty="0">
                <a:solidFill>
                  <a:srgbClr val="404040"/>
                </a:solidFill>
                <a:effectLst/>
                <a:highlight>
                  <a:srgbClr val="C0C0C0"/>
                </a:highlight>
                <a:latin typeface="Inter"/>
              </a:rPr>
              <a:t>HTTP/3</a:t>
            </a:r>
            <a:r>
              <a:rPr lang="en-US" sz="2800" b="0" i="0" dirty="0">
                <a:solidFill>
                  <a:srgbClr val="404040"/>
                </a:solidFill>
                <a:effectLst/>
                <a:highlight>
                  <a:srgbClr val="C0C0C0"/>
                </a:highlight>
                <a:latin typeface="Inter"/>
              </a:rPr>
              <a:t>: Uses QUIC (a transport protocol over UDP) for reduced latency and improved reliability.</a:t>
            </a:r>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1776290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75000"/>
                  </a:schemeClr>
                </a:solidFill>
              </a:rPr>
              <a:t>Monitoring</a:t>
            </a:r>
            <a:endParaRPr lang="en-US"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7109639"/>
          </a:xfrm>
          <a:prstGeom prst="rect">
            <a:avLst/>
          </a:prstGeom>
          <a:noFill/>
        </p:spPr>
        <p:txBody>
          <a:bodyPr wrap="square">
            <a:spAutoFit/>
          </a:bodyPr>
          <a:lstStyle/>
          <a:p>
            <a:r>
              <a:rPr lang="en-US" sz="2400" dirty="0">
                <a:solidFill>
                  <a:schemeClr val="accent2">
                    <a:lumMod val="60000"/>
                    <a:lumOff val="40000"/>
                  </a:schemeClr>
                </a:solidFill>
              </a:rPr>
              <a:t>What is monitoring?</a:t>
            </a:r>
          </a:p>
          <a:p>
            <a:endParaRPr lang="en-US" sz="2400" dirty="0">
              <a:solidFill>
                <a:schemeClr val="accent2">
                  <a:lumMod val="60000"/>
                  <a:lumOff val="40000"/>
                </a:schemeClr>
              </a:solidFill>
            </a:endParaRPr>
          </a:p>
          <a:p>
            <a:r>
              <a:rPr lang="en-US" sz="2400" dirty="0">
                <a:solidFill>
                  <a:schemeClr val="accent2">
                    <a:lumMod val="60000"/>
                    <a:lumOff val="40000"/>
                  </a:schemeClr>
                </a:solidFill>
              </a:rPr>
              <a:t>Checking and watching something regularly to see if it is working correctly.</a:t>
            </a:r>
          </a:p>
          <a:p>
            <a:endParaRPr lang="en-US" sz="2400" dirty="0">
              <a:solidFill>
                <a:schemeClr val="accent2">
                  <a:lumMod val="60000"/>
                  <a:lumOff val="40000"/>
                </a:schemeClr>
              </a:solidFill>
            </a:endParaRPr>
          </a:p>
          <a:p>
            <a:r>
              <a:rPr lang="en-US" sz="2400" dirty="0"/>
              <a:t>.</a:t>
            </a:r>
            <a:endParaRPr lang="en-US" sz="2400" dirty="0">
              <a:solidFill>
                <a:schemeClr val="accent2">
                  <a:lumMod val="60000"/>
                  <a:lumOff val="40000"/>
                </a:schemeClr>
              </a:solidFill>
            </a:endParaRPr>
          </a:p>
          <a:p>
            <a:endParaRPr lang="en-US" sz="2400" dirty="0">
              <a:solidFill>
                <a:schemeClr val="accent2">
                  <a:lumMod val="60000"/>
                  <a:lumOff val="40000"/>
                </a:schemeClr>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graphicFrame>
        <p:nvGraphicFramePr>
          <p:cNvPr id="7" name="Table 6">
            <a:extLst>
              <a:ext uri="{FF2B5EF4-FFF2-40B4-BE49-F238E27FC236}">
                <a16:creationId xmlns:a16="http://schemas.microsoft.com/office/drawing/2014/main" id="{2350710B-C60E-64DD-B36C-27B5D4789D25}"/>
              </a:ext>
            </a:extLst>
          </p:cNvPr>
          <p:cNvGraphicFramePr>
            <a:graphicFrameLocks noGrp="1"/>
          </p:cNvGraphicFramePr>
          <p:nvPr>
            <p:extLst>
              <p:ext uri="{D42A27DB-BD31-4B8C-83A1-F6EECF244321}">
                <p14:modId xmlns:p14="http://schemas.microsoft.com/office/powerpoint/2010/main" val="1792034789"/>
              </p:ext>
            </p:extLst>
          </p:nvPr>
        </p:nvGraphicFramePr>
        <p:xfrm>
          <a:off x="1582737" y="3377840"/>
          <a:ext cx="13277736" cy="4058012"/>
        </p:xfrm>
        <a:graphic>
          <a:graphicData uri="http://schemas.openxmlformats.org/drawingml/2006/table">
            <a:tbl>
              <a:tblPr/>
              <a:tblGrid>
                <a:gridCol w="6638868">
                  <a:extLst>
                    <a:ext uri="{9D8B030D-6E8A-4147-A177-3AD203B41FA5}">
                      <a16:colId xmlns:a16="http://schemas.microsoft.com/office/drawing/2014/main" val="1978676951"/>
                    </a:ext>
                  </a:extLst>
                </a:gridCol>
                <a:gridCol w="6638868">
                  <a:extLst>
                    <a:ext uri="{9D8B030D-6E8A-4147-A177-3AD203B41FA5}">
                      <a16:colId xmlns:a16="http://schemas.microsoft.com/office/drawing/2014/main" val="1503696630"/>
                    </a:ext>
                  </a:extLst>
                </a:gridCol>
              </a:tblGrid>
              <a:tr h="579716">
                <a:tc>
                  <a:txBody>
                    <a:bodyPr/>
                    <a:lstStyle/>
                    <a:p>
                      <a:r>
                        <a:rPr lang="en-US" dirty="0"/>
                        <a:t>Type</a:t>
                      </a:r>
                    </a:p>
                  </a:txBody>
                  <a:tcPr anchor="ctr">
                    <a:lnL>
                      <a:noFill/>
                    </a:lnL>
                    <a:lnR>
                      <a:noFill/>
                    </a:lnR>
                    <a:lnT>
                      <a:noFill/>
                    </a:lnT>
                    <a:lnB>
                      <a:noFill/>
                    </a:lnB>
                    <a:solidFill>
                      <a:schemeClr val="accent2">
                        <a:lumMod val="40000"/>
                        <a:lumOff val="60000"/>
                      </a:schemeClr>
                    </a:solidFill>
                  </a:tcPr>
                </a:tc>
                <a:tc>
                  <a:txBody>
                    <a:bodyPr/>
                    <a:lstStyle/>
                    <a:p>
                      <a:r>
                        <a:rPr lang="en-US"/>
                        <a:t>Purpose</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2738531502"/>
                  </a:ext>
                </a:extLst>
              </a:tr>
              <a:tr h="579716">
                <a:tc>
                  <a:txBody>
                    <a:bodyPr/>
                    <a:lstStyle/>
                    <a:p>
                      <a:r>
                        <a:rPr lang="en-US" b="1" dirty="0"/>
                        <a:t>Infrastructure</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Monitors servers, containers, cloud</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889643773"/>
                  </a:ext>
                </a:extLst>
              </a:tr>
              <a:tr h="579716">
                <a:tc>
                  <a:txBody>
                    <a:bodyPr/>
                    <a:lstStyle/>
                    <a:p>
                      <a:r>
                        <a:rPr lang="en-US" b="1" dirty="0"/>
                        <a:t>Application</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Monitors code performance, response time</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555830812"/>
                  </a:ext>
                </a:extLst>
              </a:tr>
              <a:tr h="579716">
                <a:tc>
                  <a:txBody>
                    <a:bodyPr/>
                    <a:lstStyle/>
                    <a:p>
                      <a:r>
                        <a:rPr lang="en-US" b="1" dirty="0"/>
                        <a:t>Network</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Monitors routers, traffic, packet loss</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2554680594"/>
                  </a:ext>
                </a:extLst>
              </a:tr>
              <a:tr h="579716">
                <a:tc>
                  <a:txBody>
                    <a:bodyPr/>
                    <a:lstStyle/>
                    <a:p>
                      <a:r>
                        <a:rPr lang="en-US" b="1" dirty="0"/>
                        <a:t>Log Monitoring</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Analyzes logs for errors and patterns</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278857444"/>
                  </a:ext>
                </a:extLst>
              </a:tr>
              <a:tr h="579716">
                <a:tc>
                  <a:txBody>
                    <a:bodyPr/>
                    <a:lstStyle/>
                    <a:p>
                      <a:r>
                        <a:rPr lang="en-US" b="1" dirty="0"/>
                        <a:t>Synthetic</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Simulates user activity to test uptime</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3234615720"/>
                  </a:ext>
                </a:extLst>
              </a:tr>
              <a:tr h="579716">
                <a:tc>
                  <a:txBody>
                    <a:bodyPr/>
                    <a:lstStyle/>
                    <a:p>
                      <a:r>
                        <a:rPr lang="en-US" b="1" dirty="0"/>
                        <a:t>Real User</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dirty="0"/>
                        <a:t>Tracks actual user interactions</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815931868"/>
                  </a:ext>
                </a:extLst>
              </a:tr>
            </a:tbl>
          </a:graphicData>
        </a:graphic>
      </p:graphicFrame>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69277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three key concepts in </a:t>
            </a:r>
            <a:r>
              <a:rPr lang="en-US" sz="3200" b="1" dirty="0">
                <a:solidFill>
                  <a:schemeClr val="accent2">
                    <a:lumMod val="60000"/>
                    <a:lumOff val="40000"/>
                  </a:schemeClr>
                </a:solidFill>
              </a:rPr>
              <a:t>monitoring</a:t>
            </a:r>
            <a:endParaRPr lang="en-US" sz="32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032381" y="1942229"/>
            <a:ext cx="14832589" cy="6801862"/>
          </a:xfrm>
          <a:prstGeom prst="rect">
            <a:avLst/>
          </a:prstGeom>
          <a:noFill/>
        </p:spPr>
        <p:txBody>
          <a:bodyPr wrap="square">
            <a:spAutoFit/>
          </a:bodyPr>
          <a:lstStyle/>
          <a:p>
            <a:r>
              <a:rPr lang="en-US" sz="2800" b="1" dirty="0">
                <a:solidFill>
                  <a:schemeClr val="accent2">
                    <a:lumMod val="60000"/>
                    <a:lumOff val="40000"/>
                  </a:schemeClr>
                </a:solidFill>
              </a:rPr>
              <a:t>High Resolution Monitoring</a:t>
            </a:r>
          </a:p>
          <a:p>
            <a:endParaRPr lang="en-US" b="1" dirty="0">
              <a:solidFill>
                <a:schemeClr val="accent2">
                  <a:lumMod val="60000"/>
                  <a:lumOff val="40000"/>
                </a:schemeClr>
              </a:solidFill>
            </a:endParaRPr>
          </a:p>
          <a:p>
            <a:pPr>
              <a:buFont typeface="Arial" panose="020B0604020202020204" pitchFamily="34" charset="0"/>
              <a:buChar char="•"/>
            </a:pPr>
            <a:r>
              <a:rPr lang="en-US" b="1" dirty="0">
                <a:solidFill>
                  <a:schemeClr val="accent2">
                    <a:lumMod val="60000"/>
                    <a:lumOff val="40000"/>
                  </a:schemeClr>
                </a:solidFill>
              </a:rPr>
              <a:t>Definition:</a:t>
            </a:r>
            <a:r>
              <a:rPr lang="en-US" dirty="0">
                <a:solidFill>
                  <a:schemeClr val="accent2">
                    <a:lumMod val="60000"/>
                    <a:lumOff val="40000"/>
                  </a:schemeClr>
                </a:solidFill>
              </a:rPr>
              <a:t> Collecting data </a:t>
            </a:r>
            <a:r>
              <a:rPr lang="en-US" b="1" dirty="0">
                <a:solidFill>
                  <a:schemeClr val="accent2">
                    <a:lumMod val="60000"/>
                    <a:lumOff val="40000"/>
                  </a:schemeClr>
                </a:solidFill>
              </a:rPr>
              <a:t>very frequently</a:t>
            </a:r>
            <a:r>
              <a:rPr lang="en-US" dirty="0">
                <a:solidFill>
                  <a:schemeClr val="accent2">
                    <a:lumMod val="60000"/>
                    <a:lumOff val="40000"/>
                  </a:schemeClr>
                </a:solidFill>
              </a:rPr>
              <a:t> (e.g., every 5 seconds instead of every minute).</a:t>
            </a:r>
          </a:p>
          <a:p>
            <a:pPr>
              <a:buFont typeface="Arial" panose="020B0604020202020204" pitchFamily="34" charset="0"/>
              <a:buChar char="•"/>
            </a:pPr>
            <a:endParaRPr lang="en-US" dirty="0">
              <a:solidFill>
                <a:schemeClr val="accent2">
                  <a:lumMod val="60000"/>
                  <a:lumOff val="40000"/>
                </a:schemeClr>
              </a:solidFill>
            </a:endParaRPr>
          </a:p>
          <a:p>
            <a:pPr>
              <a:buFont typeface="Arial" panose="020B0604020202020204" pitchFamily="34" charset="0"/>
              <a:buChar char="•"/>
            </a:pPr>
            <a:r>
              <a:rPr lang="en-US" b="1" dirty="0">
                <a:solidFill>
                  <a:schemeClr val="accent2">
                    <a:lumMod val="60000"/>
                    <a:lumOff val="40000"/>
                  </a:schemeClr>
                </a:solidFill>
              </a:rPr>
              <a:t>Why it's important:</a:t>
            </a:r>
            <a:endParaRPr lang="en-US" dirty="0">
              <a:solidFill>
                <a:schemeClr val="accent2">
                  <a:lumMod val="60000"/>
                  <a:lumOff val="40000"/>
                </a:schemeClr>
              </a:solidFill>
            </a:endParaRPr>
          </a:p>
          <a:p>
            <a:pPr marL="742950" lvl="1" indent="-285750">
              <a:buFont typeface="Arial" panose="020B0604020202020204" pitchFamily="34" charset="0"/>
              <a:buChar char="•"/>
            </a:pPr>
            <a:r>
              <a:rPr lang="en-US" dirty="0">
                <a:solidFill>
                  <a:schemeClr val="accent2">
                    <a:lumMod val="60000"/>
                    <a:lumOff val="40000"/>
                  </a:schemeClr>
                </a:solidFill>
              </a:rPr>
              <a:t>Lets you </a:t>
            </a:r>
            <a:r>
              <a:rPr lang="en-US" b="1" dirty="0">
                <a:solidFill>
                  <a:schemeClr val="accent2">
                    <a:lumMod val="60000"/>
                    <a:lumOff val="40000"/>
                  </a:schemeClr>
                </a:solidFill>
              </a:rPr>
              <a:t>see problems sooner</a:t>
            </a:r>
            <a:r>
              <a:rPr lang="en-US" dirty="0">
                <a:solidFill>
                  <a:schemeClr val="accent2">
                    <a:lumMod val="60000"/>
                    <a:lumOff val="40000"/>
                  </a:schemeClr>
                </a:solidFill>
              </a:rPr>
              <a:t> (like CPU spikes).</a:t>
            </a:r>
          </a:p>
          <a:p>
            <a:pPr marL="742950" lvl="1" indent="-285750">
              <a:buFont typeface="Arial" panose="020B0604020202020204" pitchFamily="34" charset="0"/>
              <a:buChar char="•"/>
            </a:pPr>
            <a:r>
              <a:rPr lang="en-US" dirty="0">
                <a:solidFill>
                  <a:schemeClr val="accent2">
                    <a:lumMod val="60000"/>
                    <a:lumOff val="40000"/>
                  </a:schemeClr>
                </a:solidFill>
              </a:rPr>
              <a:t>Helps with </a:t>
            </a:r>
            <a:r>
              <a:rPr lang="en-US" b="1" dirty="0">
                <a:solidFill>
                  <a:schemeClr val="accent2">
                    <a:lumMod val="60000"/>
                    <a:lumOff val="40000"/>
                  </a:schemeClr>
                </a:solidFill>
              </a:rPr>
              <a:t>real-time alerts</a:t>
            </a:r>
            <a:r>
              <a:rPr lang="en-US" dirty="0">
                <a:solidFill>
                  <a:schemeClr val="accent2">
                    <a:lumMod val="60000"/>
                    <a:lumOff val="40000"/>
                  </a:schemeClr>
                </a:solidFill>
              </a:rPr>
              <a:t> and </a:t>
            </a:r>
            <a:r>
              <a:rPr lang="en-US" b="1" dirty="0">
                <a:solidFill>
                  <a:schemeClr val="accent2">
                    <a:lumMod val="60000"/>
                    <a:lumOff val="40000"/>
                  </a:schemeClr>
                </a:solidFill>
              </a:rPr>
              <a:t>precise debugging</a:t>
            </a:r>
            <a:r>
              <a:rPr lang="en-US" dirty="0">
                <a:solidFill>
                  <a:schemeClr val="accent2">
                    <a:lumMod val="60000"/>
                    <a:lumOff val="40000"/>
                  </a:schemeClr>
                </a:solidFill>
              </a:rPr>
              <a:t>.</a:t>
            </a:r>
          </a:p>
          <a:p>
            <a:pPr marL="742950" lvl="1" indent="-285750">
              <a:buFont typeface="Arial" panose="020B0604020202020204" pitchFamily="34" charset="0"/>
              <a:buChar char="•"/>
            </a:pPr>
            <a:endParaRPr lang="en-US" dirty="0">
              <a:solidFill>
                <a:schemeClr val="accent2">
                  <a:lumMod val="60000"/>
                  <a:lumOff val="40000"/>
                </a:schemeClr>
              </a:solidFill>
            </a:endParaRPr>
          </a:p>
          <a:p>
            <a:pPr marL="457200" lvl="1"/>
            <a:r>
              <a:rPr lang="en-US" sz="2400" dirty="0">
                <a:solidFill>
                  <a:schemeClr val="accent2">
                    <a:lumMod val="60000"/>
                    <a:lumOff val="40000"/>
                  </a:schemeClr>
                </a:solidFill>
              </a:rPr>
              <a:t>Prometheus (</a:t>
            </a:r>
            <a:r>
              <a:rPr lang="en-US" sz="2400" dirty="0" err="1">
                <a:solidFill>
                  <a:schemeClr val="accent2">
                    <a:lumMod val="60000"/>
                    <a:lumOff val="40000"/>
                  </a:schemeClr>
                </a:solidFill>
              </a:rPr>
              <a:t>scrape_interval</a:t>
            </a:r>
            <a:r>
              <a:rPr lang="en-US" sz="2400" dirty="0">
                <a:solidFill>
                  <a:schemeClr val="accent2">
                    <a:lumMod val="60000"/>
                    <a:lumOff val="40000"/>
                  </a:schemeClr>
                </a:solidFill>
              </a:rPr>
              <a:t> = 5s)</a:t>
            </a:r>
          </a:p>
          <a:p>
            <a:pPr marL="457200" lvl="1"/>
            <a:endParaRPr lang="en-US" sz="2400" dirty="0">
              <a:solidFill>
                <a:schemeClr val="accent2">
                  <a:lumMod val="60000"/>
                  <a:lumOff val="40000"/>
                </a:schemeClr>
              </a:solidFill>
            </a:endParaRPr>
          </a:p>
          <a:p>
            <a:pPr marL="457200" lvl="1"/>
            <a:endParaRPr lang="en-US" sz="2400" dirty="0">
              <a:solidFill>
                <a:schemeClr val="accent2">
                  <a:lumMod val="60000"/>
                  <a:lumOff val="40000"/>
                </a:schemeClr>
              </a:solidFill>
            </a:endParaRPr>
          </a:p>
          <a:p>
            <a:pPr marL="742950" lvl="1" indent="-285750">
              <a:buFont typeface="Arial" panose="020B0604020202020204" pitchFamily="34" charset="0"/>
              <a:buChar char="•"/>
            </a:pPr>
            <a:r>
              <a:rPr lang="en-US" sz="2400" dirty="0">
                <a:solidFill>
                  <a:schemeClr val="accent2">
                    <a:lumMod val="60000"/>
                    <a:lumOff val="40000"/>
                  </a:schemeClr>
                </a:solidFill>
              </a:rPr>
              <a:t> </a:t>
            </a:r>
            <a:r>
              <a:rPr lang="en-US" sz="3200" dirty="0">
                <a:solidFill>
                  <a:schemeClr val="accent2">
                    <a:lumMod val="60000"/>
                    <a:lumOff val="40000"/>
                  </a:schemeClr>
                </a:solidFill>
              </a:rPr>
              <a:t>Latency</a:t>
            </a:r>
          </a:p>
          <a:p>
            <a:pPr marL="742950" lvl="1" indent="-285750">
              <a:buFont typeface="Arial" panose="020B0604020202020204" pitchFamily="34" charset="0"/>
              <a:buChar char="•"/>
            </a:pPr>
            <a:r>
              <a:rPr lang="en-US" sz="2400" dirty="0">
                <a:solidFill>
                  <a:schemeClr val="accent2">
                    <a:lumMod val="60000"/>
                    <a:lumOff val="40000"/>
                  </a:schemeClr>
                </a:solidFill>
              </a:rPr>
              <a:t>Definition: </a:t>
            </a:r>
            <a:r>
              <a:rPr lang="en-US" dirty="0">
                <a:solidFill>
                  <a:schemeClr val="accent2">
                    <a:lumMod val="60000"/>
                    <a:lumOff val="40000"/>
                  </a:schemeClr>
                </a:solidFill>
              </a:rPr>
              <a:t>The time it takes to complete a request or operation (usually in milliseconds).Why it's </a:t>
            </a:r>
            <a:r>
              <a:rPr lang="en-US" dirty="0" err="1">
                <a:solidFill>
                  <a:schemeClr val="accent2">
                    <a:lumMod val="60000"/>
                    <a:lumOff val="40000"/>
                  </a:schemeClr>
                </a:solidFill>
              </a:rPr>
              <a:t>important:High</a:t>
            </a:r>
            <a:r>
              <a:rPr lang="en-US" dirty="0">
                <a:solidFill>
                  <a:schemeClr val="accent2">
                    <a:lumMod val="60000"/>
                    <a:lumOff val="40000"/>
                  </a:schemeClr>
                </a:solidFill>
              </a:rPr>
              <a:t> latency = slow system = bad user </a:t>
            </a:r>
            <a:r>
              <a:rPr lang="en-US" dirty="0" err="1">
                <a:solidFill>
                  <a:schemeClr val="accent2">
                    <a:lumMod val="60000"/>
                    <a:lumOff val="40000"/>
                  </a:schemeClr>
                </a:solidFill>
              </a:rPr>
              <a:t>experience.Latency</a:t>
            </a:r>
            <a:r>
              <a:rPr lang="en-US" dirty="0">
                <a:solidFill>
                  <a:schemeClr val="accent2">
                    <a:lumMod val="60000"/>
                    <a:lumOff val="40000"/>
                  </a:schemeClr>
                </a:solidFill>
              </a:rPr>
              <a:t> is one of the "Golden Signals" in SRE</a:t>
            </a:r>
          </a:p>
          <a:p>
            <a:pPr marL="457200" lvl="1"/>
            <a:endParaRPr lang="en-US" dirty="0">
              <a:solidFill>
                <a:schemeClr val="accent2">
                  <a:lumMod val="60000"/>
                  <a:lumOff val="40000"/>
                </a:schemeClr>
              </a:solidFill>
            </a:endParaRPr>
          </a:p>
          <a:p>
            <a:pPr marL="457200" lvl="1"/>
            <a:r>
              <a:rPr lang="en-US" sz="2800" dirty="0">
                <a:solidFill>
                  <a:schemeClr val="accent2">
                    <a:lumMod val="60000"/>
                    <a:lumOff val="40000"/>
                  </a:schemeClr>
                </a:solidFill>
              </a:rPr>
              <a:t>High Diversity </a:t>
            </a:r>
          </a:p>
          <a:p>
            <a:pPr marL="457200" lvl="1"/>
            <a:endParaRPr lang="en-US" dirty="0">
              <a:solidFill>
                <a:schemeClr val="accent2">
                  <a:lumMod val="60000"/>
                  <a:lumOff val="40000"/>
                </a:schemeClr>
              </a:solidFill>
            </a:endParaRPr>
          </a:p>
          <a:p>
            <a:pPr marL="457200" lvl="1"/>
            <a:r>
              <a:rPr lang="en-US" dirty="0">
                <a:solidFill>
                  <a:schemeClr val="accent2">
                    <a:lumMod val="60000"/>
                    <a:lumOff val="40000"/>
                  </a:schemeClr>
                </a:solidFill>
              </a:rPr>
              <a:t>Definition: Monitoring a wide range of systems, services, and data </a:t>
            </a:r>
            <a:r>
              <a:rPr lang="en-US" dirty="0" err="1">
                <a:solidFill>
                  <a:schemeClr val="accent2">
                    <a:lumMod val="60000"/>
                    <a:lumOff val="40000"/>
                  </a:schemeClr>
                </a:solidFill>
              </a:rPr>
              <a:t>types.Why</a:t>
            </a:r>
            <a:r>
              <a:rPr lang="en-US" dirty="0">
                <a:solidFill>
                  <a:schemeClr val="accent2">
                    <a:lumMod val="60000"/>
                    <a:lumOff val="40000"/>
                  </a:schemeClr>
                </a:solidFill>
              </a:rPr>
              <a:t> it’s </a:t>
            </a:r>
            <a:r>
              <a:rPr lang="en-US" dirty="0" err="1">
                <a:solidFill>
                  <a:schemeClr val="accent2">
                    <a:lumMod val="60000"/>
                    <a:lumOff val="40000"/>
                  </a:schemeClr>
                </a:solidFill>
              </a:rPr>
              <a:t>important:Modern</a:t>
            </a:r>
            <a:r>
              <a:rPr lang="en-US" dirty="0">
                <a:solidFill>
                  <a:schemeClr val="accent2">
                    <a:lumMod val="60000"/>
                    <a:lumOff val="40000"/>
                  </a:schemeClr>
                </a:solidFill>
              </a:rPr>
              <a:t> systems are complex and </a:t>
            </a:r>
            <a:r>
              <a:rPr lang="en-US" dirty="0" err="1">
                <a:solidFill>
                  <a:schemeClr val="accent2">
                    <a:lumMod val="60000"/>
                    <a:lumOff val="40000"/>
                  </a:schemeClr>
                </a:solidFill>
              </a:rPr>
              <a:t>distributed.You</a:t>
            </a:r>
            <a:r>
              <a:rPr lang="en-US" dirty="0">
                <a:solidFill>
                  <a:schemeClr val="accent2">
                    <a:lumMod val="60000"/>
                    <a:lumOff val="40000"/>
                  </a:schemeClr>
                </a:solidFill>
              </a:rPr>
              <a:t> need metrics, logs, traces, and events </a:t>
            </a:r>
            <a:r>
              <a:rPr lang="en-US" dirty="0" err="1">
                <a:solidFill>
                  <a:schemeClr val="accent2">
                    <a:lumMod val="60000"/>
                    <a:lumOff val="40000"/>
                  </a:schemeClr>
                </a:solidFill>
              </a:rPr>
              <a:t>across:APIsMicroservicesNetworksDatabasesContainers</a:t>
            </a:r>
            <a:r>
              <a:rPr lang="en-US" dirty="0">
                <a:solidFill>
                  <a:schemeClr val="accent2">
                    <a:lumMod val="60000"/>
                    <a:lumOff val="40000"/>
                  </a:schemeClr>
                </a:solidFill>
              </a:rPr>
              <a:t> (Docker, Kubernetes)</a:t>
            </a:r>
          </a:p>
          <a:p>
            <a:pPr marL="742950" lvl="1" indent="-285750">
              <a:buFont typeface="Arial" panose="020B0604020202020204" pitchFamily="34" charset="0"/>
              <a:buChar char="•"/>
            </a:pPr>
            <a:endParaRPr lang="en-US" dirty="0">
              <a:solidFill>
                <a:schemeClr val="accent2">
                  <a:lumMod val="60000"/>
                  <a:lumOff val="40000"/>
                </a:schemeClr>
              </a:solidFill>
            </a:endParaRPr>
          </a:p>
          <a:p>
            <a:pPr marL="742950" lvl="1" indent="-285750">
              <a:buFont typeface="Arial" panose="020B0604020202020204" pitchFamily="34" charset="0"/>
              <a:buChar char="•"/>
            </a:pPr>
            <a:endParaRPr lang="en-US"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02173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three key concepts in </a:t>
            </a:r>
            <a:r>
              <a:rPr lang="en-US" sz="3200" b="1" dirty="0">
                <a:solidFill>
                  <a:schemeClr val="accent2">
                    <a:lumMod val="60000"/>
                    <a:lumOff val="40000"/>
                  </a:schemeClr>
                </a:solidFill>
              </a:rPr>
              <a:t> monitoring</a:t>
            </a:r>
            <a:endParaRPr lang="en-US" sz="32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032381" y="1942229"/>
            <a:ext cx="14832589" cy="4524315"/>
          </a:xfrm>
          <a:prstGeom prst="rect">
            <a:avLst/>
          </a:prstGeom>
          <a:noFill/>
        </p:spPr>
        <p:txBody>
          <a:bodyPr wrap="square">
            <a:spAutoFit/>
          </a:bodyPr>
          <a:lstStyle/>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742950" lvl="1" indent="-285750">
              <a:buFont typeface="Arial" panose="020B0604020202020204" pitchFamily="34" charset="0"/>
              <a:buChar char="•"/>
            </a:pPr>
            <a:endParaRPr lang="en-US"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9C7C9CB3-A352-4FA0-8831-9FAFB26AC579}"/>
              </a:ext>
            </a:extLst>
          </p:cNvPr>
          <p:cNvGraphicFramePr>
            <a:graphicFrameLocks noGrp="1"/>
          </p:cNvGraphicFramePr>
          <p:nvPr>
            <p:extLst>
              <p:ext uri="{D42A27DB-BD31-4B8C-83A1-F6EECF244321}">
                <p14:modId xmlns:p14="http://schemas.microsoft.com/office/powerpoint/2010/main" val="1900911543"/>
              </p:ext>
            </p:extLst>
          </p:nvPr>
        </p:nvGraphicFramePr>
        <p:xfrm>
          <a:off x="796421" y="2610125"/>
          <a:ext cx="15211929" cy="4901924"/>
        </p:xfrm>
        <a:graphic>
          <a:graphicData uri="http://schemas.openxmlformats.org/drawingml/2006/table">
            <a:tbl>
              <a:tblPr/>
              <a:tblGrid>
                <a:gridCol w="5070643">
                  <a:extLst>
                    <a:ext uri="{9D8B030D-6E8A-4147-A177-3AD203B41FA5}">
                      <a16:colId xmlns:a16="http://schemas.microsoft.com/office/drawing/2014/main" val="2750052917"/>
                    </a:ext>
                  </a:extLst>
                </a:gridCol>
                <a:gridCol w="5070643">
                  <a:extLst>
                    <a:ext uri="{9D8B030D-6E8A-4147-A177-3AD203B41FA5}">
                      <a16:colId xmlns:a16="http://schemas.microsoft.com/office/drawing/2014/main" val="2412752157"/>
                    </a:ext>
                  </a:extLst>
                </a:gridCol>
                <a:gridCol w="5070643">
                  <a:extLst>
                    <a:ext uri="{9D8B030D-6E8A-4147-A177-3AD203B41FA5}">
                      <a16:colId xmlns:a16="http://schemas.microsoft.com/office/drawing/2014/main" val="1626374525"/>
                    </a:ext>
                  </a:extLst>
                </a:gridCol>
              </a:tblGrid>
              <a:tr h="1225481">
                <a:tc>
                  <a:txBody>
                    <a:bodyPr/>
                    <a:lstStyle/>
                    <a:p>
                      <a:r>
                        <a:rPr lang="en-US" dirty="0"/>
                        <a:t>Concept</a:t>
                      </a:r>
                    </a:p>
                  </a:txBody>
                  <a:tcPr anchor="ctr">
                    <a:lnL>
                      <a:noFill/>
                    </a:lnL>
                    <a:lnR>
                      <a:noFill/>
                    </a:lnR>
                    <a:lnT>
                      <a:noFill/>
                    </a:lnT>
                    <a:lnB>
                      <a:noFill/>
                    </a:lnB>
                    <a:solidFill>
                      <a:schemeClr val="accent2">
                        <a:lumMod val="40000"/>
                        <a:lumOff val="60000"/>
                      </a:schemeClr>
                    </a:solidFill>
                  </a:tcPr>
                </a:tc>
                <a:tc>
                  <a:txBody>
                    <a:bodyPr/>
                    <a:lstStyle/>
                    <a:p>
                      <a:r>
                        <a:rPr lang="en-US" dirty="0"/>
                        <a:t>Meaning</a:t>
                      </a:r>
                    </a:p>
                  </a:txBody>
                  <a:tcPr anchor="ctr">
                    <a:lnL>
                      <a:noFill/>
                    </a:lnL>
                    <a:lnR>
                      <a:noFill/>
                    </a:lnR>
                    <a:lnT>
                      <a:noFill/>
                    </a:lnT>
                    <a:lnB>
                      <a:noFill/>
                    </a:lnB>
                    <a:solidFill>
                      <a:schemeClr val="accent2">
                        <a:lumMod val="40000"/>
                        <a:lumOff val="60000"/>
                      </a:schemeClr>
                    </a:solidFill>
                  </a:tcPr>
                </a:tc>
                <a:tc>
                  <a:txBody>
                    <a:bodyPr/>
                    <a:lstStyle/>
                    <a:p>
                      <a:r>
                        <a:rPr lang="en-US" dirty="0"/>
                        <a:t>Why It Matters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483613240"/>
                  </a:ext>
                </a:extLst>
              </a:tr>
              <a:tr h="1225481">
                <a:tc>
                  <a:txBody>
                    <a:bodyPr/>
                    <a:lstStyle/>
                    <a:p>
                      <a:r>
                        <a:rPr lang="en-US" dirty="0"/>
                        <a:t>High Resolution</a:t>
                      </a:r>
                    </a:p>
                  </a:txBody>
                  <a:tcPr anchor="ctr">
                    <a:lnL>
                      <a:noFill/>
                    </a:lnL>
                    <a:lnR>
                      <a:noFill/>
                    </a:lnR>
                    <a:lnT>
                      <a:noFill/>
                    </a:lnT>
                    <a:lnB>
                      <a:noFill/>
                    </a:lnB>
                    <a:solidFill>
                      <a:schemeClr val="accent2">
                        <a:lumMod val="40000"/>
                        <a:lumOff val="60000"/>
                      </a:schemeClr>
                    </a:solidFill>
                  </a:tcPr>
                </a:tc>
                <a:tc>
                  <a:txBody>
                    <a:bodyPr/>
                    <a:lstStyle/>
                    <a:p>
                      <a:r>
                        <a:rPr lang="en-US"/>
                        <a:t>Frequent data collection</a:t>
                      </a:r>
                    </a:p>
                  </a:txBody>
                  <a:tcPr anchor="ctr">
                    <a:lnL>
                      <a:noFill/>
                    </a:lnL>
                    <a:lnR>
                      <a:noFill/>
                    </a:lnR>
                    <a:lnT>
                      <a:noFill/>
                    </a:lnT>
                    <a:lnB>
                      <a:noFill/>
                    </a:lnB>
                    <a:solidFill>
                      <a:schemeClr val="accent2">
                        <a:lumMod val="40000"/>
                        <a:lumOff val="60000"/>
                      </a:schemeClr>
                    </a:solidFill>
                  </a:tcPr>
                </a:tc>
                <a:tc>
                  <a:txBody>
                    <a:bodyPr/>
                    <a:lstStyle/>
                    <a:p>
                      <a:r>
                        <a:rPr lang="en-US"/>
                        <a:t>Better detection + faster alert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069027076"/>
                  </a:ext>
                </a:extLst>
              </a:tr>
              <a:tr h="1225481">
                <a:tc>
                  <a:txBody>
                    <a:bodyPr/>
                    <a:lstStyle/>
                    <a:p>
                      <a:r>
                        <a:rPr lang="en-US"/>
                        <a:t>Latency</a:t>
                      </a:r>
                    </a:p>
                  </a:txBody>
                  <a:tcPr anchor="ctr">
                    <a:lnL>
                      <a:noFill/>
                    </a:lnL>
                    <a:lnR>
                      <a:noFill/>
                    </a:lnR>
                    <a:lnT>
                      <a:noFill/>
                    </a:lnT>
                    <a:lnB>
                      <a:noFill/>
                    </a:lnB>
                    <a:solidFill>
                      <a:schemeClr val="accent2">
                        <a:lumMod val="40000"/>
                        <a:lumOff val="60000"/>
                      </a:schemeClr>
                    </a:solidFill>
                  </a:tcPr>
                </a:tc>
                <a:tc>
                  <a:txBody>
                    <a:bodyPr/>
                    <a:lstStyle/>
                    <a:p>
                      <a:r>
                        <a:rPr lang="en-US" dirty="0"/>
                        <a:t>Delay in response time</a:t>
                      </a:r>
                    </a:p>
                  </a:txBody>
                  <a:tcPr anchor="ctr">
                    <a:lnL>
                      <a:noFill/>
                    </a:lnL>
                    <a:lnR>
                      <a:noFill/>
                    </a:lnR>
                    <a:lnT>
                      <a:noFill/>
                    </a:lnT>
                    <a:lnB>
                      <a:noFill/>
                    </a:lnB>
                    <a:solidFill>
                      <a:schemeClr val="accent2">
                        <a:lumMod val="40000"/>
                        <a:lumOff val="60000"/>
                      </a:schemeClr>
                    </a:solidFill>
                  </a:tcPr>
                </a:tc>
                <a:tc>
                  <a:txBody>
                    <a:bodyPr/>
                    <a:lstStyle/>
                    <a:p>
                      <a:r>
                        <a:rPr lang="en-US" dirty="0"/>
                        <a:t>Impacts user experience</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671143262"/>
                  </a:ext>
                </a:extLst>
              </a:tr>
              <a:tr h="1225481">
                <a:tc>
                  <a:txBody>
                    <a:bodyPr/>
                    <a:lstStyle/>
                    <a:p>
                      <a:r>
                        <a:rPr lang="en-US"/>
                        <a:t>High Diversity</a:t>
                      </a:r>
                    </a:p>
                  </a:txBody>
                  <a:tcPr anchor="ctr">
                    <a:lnL>
                      <a:noFill/>
                    </a:lnL>
                    <a:lnR>
                      <a:noFill/>
                    </a:lnR>
                    <a:lnT>
                      <a:noFill/>
                    </a:lnT>
                    <a:lnB>
                      <a:noFill/>
                    </a:lnB>
                    <a:solidFill>
                      <a:schemeClr val="accent2">
                        <a:lumMod val="40000"/>
                        <a:lumOff val="60000"/>
                      </a:schemeClr>
                    </a:solidFill>
                  </a:tcPr>
                </a:tc>
                <a:tc>
                  <a:txBody>
                    <a:bodyPr/>
                    <a:lstStyle/>
                    <a:p>
                      <a:r>
                        <a:rPr lang="en-US" dirty="0"/>
                        <a:t>Multiple data types &amp; sources</a:t>
                      </a:r>
                    </a:p>
                  </a:txBody>
                  <a:tcPr anchor="ctr">
                    <a:lnL>
                      <a:noFill/>
                    </a:lnL>
                    <a:lnR>
                      <a:noFill/>
                    </a:lnR>
                    <a:lnT>
                      <a:noFill/>
                    </a:lnT>
                    <a:lnB>
                      <a:noFill/>
                    </a:lnB>
                    <a:solidFill>
                      <a:schemeClr val="accent2">
                        <a:lumMod val="40000"/>
                        <a:lumOff val="60000"/>
                      </a:schemeClr>
                    </a:solidFill>
                  </a:tcPr>
                </a:tc>
                <a:tc>
                  <a:txBody>
                    <a:bodyPr/>
                    <a:lstStyle/>
                    <a:p>
                      <a:r>
                        <a:rPr lang="en-US" dirty="0"/>
                        <a:t>Full system observability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704882787"/>
                  </a:ext>
                </a:extLst>
              </a:tr>
            </a:tbl>
          </a:graphicData>
        </a:graphic>
      </p:graphicFrame>
    </p:spTree>
    <p:extLst>
      <p:ext uri="{BB962C8B-B14F-4D97-AF65-F5344CB8AC3E}">
        <p14:creationId xmlns:p14="http://schemas.microsoft.com/office/powerpoint/2010/main" val="40981276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Main Monitoring Components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032381" y="1942229"/>
            <a:ext cx="14832589" cy="6186309"/>
          </a:xfrm>
          <a:prstGeom prst="rect">
            <a:avLst/>
          </a:prstGeom>
          <a:noFill/>
        </p:spPr>
        <p:txBody>
          <a:bodyPr wrap="square">
            <a:spAutoFit/>
          </a:bodyPr>
          <a:lstStyle/>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6E3750DB-A0E4-1D74-6BC2-C2EA99167B35}"/>
              </a:ext>
            </a:extLst>
          </p:cNvPr>
          <p:cNvGraphicFramePr>
            <a:graphicFrameLocks noGrp="1"/>
          </p:cNvGraphicFramePr>
          <p:nvPr>
            <p:extLst>
              <p:ext uri="{D42A27DB-BD31-4B8C-83A1-F6EECF244321}">
                <p14:modId xmlns:p14="http://schemas.microsoft.com/office/powerpoint/2010/main" val="966973676"/>
              </p:ext>
            </p:extLst>
          </p:nvPr>
        </p:nvGraphicFramePr>
        <p:xfrm>
          <a:off x="914400" y="1717220"/>
          <a:ext cx="16471900" cy="7623626"/>
        </p:xfrm>
        <a:graphic>
          <a:graphicData uri="http://schemas.openxmlformats.org/drawingml/2006/table">
            <a:tbl>
              <a:tblPr/>
              <a:tblGrid>
                <a:gridCol w="4117975">
                  <a:extLst>
                    <a:ext uri="{9D8B030D-6E8A-4147-A177-3AD203B41FA5}">
                      <a16:colId xmlns:a16="http://schemas.microsoft.com/office/drawing/2014/main" val="246970154"/>
                    </a:ext>
                  </a:extLst>
                </a:gridCol>
                <a:gridCol w="4117975">
                  <a:extLst>
                    <a:ext uri="{9D8B030D-6E8A-4147-A177-3AD203B41FA5}">
                      <a16:colId xmlns:a16="http://schemas.microsoft.com/office/drawing/2014/main" val="1970563998"/>
                    </a:ext>
                  </a:extLst>
                </a:gridCol>
                <a:gridCol w="4117975">
                  <a:extLst>
                    <a:ext uri="{9D8B030D-6E8A-4147-A177-3AD203B41FA5}">
                      <a16:colId xmlns:a16="http://schemas.microsoft.com/office/drawing/2014/main" val="2071098176"/>
                    </a:ext>
                  </a:extLst>
                </a:gridCol>
                <a:gridCol w="4117975">
                  <a:extLst>
                    <a:ext uri="{9D8B030D-6E8A-4147-A177-3AD203B41FA5}">
                      <a16:colId xmlns:a16="http://schemas.microsoft.com/office/drawing/2014/main" val="2722980438"/>
                    </a:ext>
                  </a:extLst>
                </a:gridCol>
              </a:tblGrid>
              <a:tr h="469146">
                <a:tc>
                  <a:txBody>
                    <a:bodyPr/>
                    <a:lstStyle/>
                    <a:p>
                      <a:r>
                        <a:rPr lang="en-US" dirty="0"/>
                        <a:t>🔢 No.</a:t>
                      </a:r>
                    </a:p>
                  </a:txBody>
                  <a:tcPr anchor="ctr">
                    <a:lnL>
                      <a:noFill/>
                    </a:lnL>
                    <a:lnR>
                      <a:noFill/>
                    </a:lnR>
                    <a:lnT>
                      <a:noFill/>
                    </a:lnT>
                    <a:lnB>
                      <a:noFill/>
                    </a:lnB>
                    <a:solidFill>
                      <a:schemeClr val="accent2">
                        <a:lumMod val="40000"/>
                        <a:lumOff val="60000"/>
                      </a:schemeClr>
                    </a:solidFill>
                  </a:tcPr>
                </a:tc>
                <a:tc>
                  <a:txBody>
                    <a:bodyPr/>
                    <a:lstStyle/>
                    <a:p>
                      <a:r>
                        <a:rPr lang="en-US"/>
                        <a:t>🧩 Component</a:t>
                      </a:r>
                    </a:p>
                  </a:txBody>
                  <a:tcPr anchor="ctr">
                    <a:lnL>
                      <a:noFill/>
                    </a:lnL>
                    <a:lnR>
                      <a:noFill/>
                    </a:lnR>
                    <a:lnT>
                      <a:noFill/>
                    </a:lnT>
                    <a:lnB>
                      <a:noFill/>
                    </a:lnB>
                    <a:solidFill>
                      <a:schemeClr val="accent2">
                        <a:lumMod val="40000"/>
                        <a:lumOff val="60000"/>
                      </a:schemeClr>
                    </a:solidFill>
                  </a:tcPr>
                </a:tc>
                <a:tc>
                  <a:txBody>
                    <a:bodyPr/>
                    <a:lstStyle/>
                    <a:p>
                      <a:r>
                        <a:rPr lang="en-US"/>
                        <a:t>📝 Description</a:t>
                      </a:r>
                    </a:p>
                  </a:txBody>
                  <a:tcPr anchor="ctr">
                    <a:lnL>
                      <a:noFill/>
                    </a:lnL>
                    <a:lnR>
                      <a:noFill/>
                    </a:lnR>
                    <a:lnT>
                      <a:noFill/>
                    </a:lnT>
                    <a:lnB>
                      <a:noFill/>
                    </a:lnB>
                    <a:solidFill>
                      <a:schemeClr val="accent2">
                        <a:lumMod val="40000"/>
                        <a:lumOff val="60000"/>
                      </a:schemeClr>
                    </a:solidFill>
                  </a:tcPr>
                </a:tc>
                <a:tc>
                  <a:txBody>
                    <a:bodyPr/>
                    <a:lstStyle/>
                    <a:p>
                      <a:r>
                        <a:rPr lang="en-US"/>
                        <a:t>🛠️ Common Tools/Examples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028579275"/>
                  </a:ext>
                </a:extLst>
              </a:tr>
              <a:tr h="821006">
                <a:tc>
                  <a:txBody>
                    <a:bodyPr/>
                    <a:lstStyle/>
                    <a:p>
                      <a:r>
                        <a:rPr lang="en-US"/>
                        <a:t>1</a:t>
                      </a:r>
                    </a:p>
                  </a:txBody>
                  <a:tcPr anchor="ctr">
                    <a:lnL>
                      <a:noFill/>
                    </a:lnL>
                    <a:lnR>
                      <a:noFill/>
                    </a:lnR>
                    <a:lnT>
                      <a:noFill/>
                    </a:lnT>
                    <a:lnB>
                      <a:noFill/>
                    </a:lnB>
                    <a:solidFill>
                      <a:schemeClr val="accent2">
                        <a:lumMod val="40000"/>
                        <a:lumOff val="60000"/>
                      </a:schemeClr>
                    </a:solidFill>
                  </a:tcPr>
                </a:tc>
                <a:tc>
                  <a:txBody>
                    <a:bodyPr/>
                    <a:lstStyle/>
                    <a:p>
                      <a:r>
                        <a:rPr lang="en-US" b="1"/>
                        <a:t>Metrics Collector</a:t>
                      </a:r>
                      <a:endParaRPr lang="en-US"/>
                    </a:p>
                  </a:txBody>
                  <a:tcPr anchor="ctr">
                    <a:lnL>
                      <a:noFill/>
                    </a:lnL>
                    <a:lnR>
                      <a:noFill/>
                    </a:lnR>
                    <a:lnT>
                      <a:noFill/>
                    </a:lnT>
                    <a:lnB>
                      <a:noFill/>
                    </a:lnB>
                    <a:solidFill>
                      <a:schemeClr val="accent2">
                        <a:lumMod val="40000"/>
                        <a:lumOff val="60000"/>
                      </a:schemeClr>
                    </a:solidFill>
                  </a:tcPr>
                </a:tc>
                <a:tc>
                  <a:txBody>
                    <a:bodyPr/>
                    <a:lstStyle/>
                    <a:p>
                      <a:r>
                        <a:rPr lang="en-US"/>
                        <a:t>Gathers numeric data like CPU, memory, response time</a:t>
                      </a:r>
                    </a:p>
                  </a:txBody>
                  <a:tcPr anchor="ctr">
                    <a:lnL>
                      <a:noFill/>
                    </a:lnL>
                    <a:lnR>
                      <a:noFill/>
                    </a:lnR>
                    <a:lnT>
                      <a:noFill/>
                    </a:lnT>
                    <a:lnB>
                      <a:noFill/>
                    </a:lnB>
                    <a:solidFill>
                      <a:schemeClr val="accent2">
                        <a:lumMod val="40000"/>
                        <a:lumOff val="60000"/>
                      </a:schemeClr>
                    </a:solidFill>
                  </a:tcPr>
                </a:tc>
                <a:tc>
                  <a:txBody>
                    <a:bodyPr/>
                    <a:lstStyle/>
                    <a:p>
                      <a:r>
                        <a:rPr lang="en-US"/>
                        <a:t>Prometheus, Telegraf, Datadog Agent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499379400"/>
                  </a:ext>
                </a:extLst>
              </a:tr>
              <a:tr h="469146">
                <a:tc>
                  <a:txBody>
                    <a:bodyPr/>
                    <a:lstStyle/>
                    <a:p>
                      <a:r>
                        <a:rPr lang="en-US" dirty="0"/>
                        <a:t>2</a:t>
                      </a:r>
                    </a:p>
                  </a:txBody>
                  <a:tcPr anchor="ctr">
                    <a:lnL>
                      <a:noFill/>
                    </a:lnL>
                    <a:lnR>
                      <a:noFill/>
                    </a:lnR>
                    <a:lnT>
                      <a:noFill/>
                    </a:lnT>
                    <a:lnB>
                      <a:noFill/>
                    </a:lnB>
                    <a:solidFill>
                      <a:schemeClr val="accent2">
                        <a:lumMod val="40000"/>
                        <a:lumOff val="60000"/>
                      </a:schemeClr>
                    </a:solidFill>
                  </a:tcPr>
                </a:tc>
                <a:tc>
                  <a:txBody>
                    <a:bodyPr/>
                    <a:lstStyle/>
                    <a:p>
                      <a:r>
                        <a:rPr lang="en-US" b="1"/>
                        <a:t>Time Series Database</a:t>
                      </a:r>
                      <a:endParaRPr lang="en-US"/>
                    </a:p>
                  </a:txBody>
                  <a:tcPr anchor="ctr">
                    <a:lnL>
                      <a:noFill/>
                    </a:lnL>
                    <a:lnR>
                      <a:noFill/>
                    </a:lnR>
                    <a:lnT>
                      <a:noFill/>
                    </a:lnT>
                    <a:lnB>
                      <a:noFill/>
                    </a:lnB>
                    <a:solidFill>
                      <a:schemeClr val="accent2">
                        <a:lumMod val="40000"/>
                        <a:lumOff val="60000"/>
                      </a:schemeClr>
                    </a:solidFill>
                  </a:tcPr>
                </a:tc>
                <a:tc>
                  <a:txBody>
                    <a:bodyPr/>
                    <a:lstStyle/>
                    <a:p>
                      <a:r>
                        <a:rPr lang="en-US"/>
                        <a:t>Stores time-based metric data</a:t>
                      </a:r>
                    </a:p>
                  </a:txBody>
                  <a:tcPr anchor="ctr">
                    <a:lnL>
                      <a:noFill/>
                    </a:lnL>
                    <a:lnR>
                      <a:noFill/>
                    </a:lnR>
                    <a:lnT>
                      <a:noFill/>
                    </a:lnT>
                    <a:lnB>
                      <a:noFill/>
                    </a:lnB>
                    <a:solidFill>
                      <a:schemeClr val="accent2">
                        <a:lumMod val="40000"/>
                        <a:lumOff val="60000"/>
                      </a:schemeClr>
                    </a:solidFill>
                  </a:tcPr>
                </a:tc>
                <a:tc>
                  <a:txBody>
                    <a:bodyPr/>
                    <a:lstStyle/>
                    <a:p>
                      <a:r>
                        <a:rPr lang="en-US"/>
                        <a:t>Prometheus, InfluxDB, VictoriaMetrics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792550686"/>
                  </a:ext>
                </a:extLst>
              </a:tr>
              <a:tr h="469146">
                <a:tc>
                  <a:txBody>
                    <a:bodyPr/>
                    <a:lstStyle/>
                    <a:p>
                      <a:r>
                        <a:rPr lang="en-US"/>
                        <a:t>3</a:t>
                      </a:r>
                    </a:p>
                  </a:txBody>
                  <a:tcPr anchor="ctr">
                    <a:lnL>
                      <a:noFill/>
                    </a:lnL>
                    <a:lnR>
                      <a:noFill/>
                    </a:lnR>
                    <a:lnT>
                      <a:noFill/>
                    </a:lnT>
                    <a:lnB>
                      <a:noFill/>
                    </a:lnB>
                    <a:solidFill>
                      <a:schemeClr val="accent2">
                        <a:lumMod val="40000"/>
                        <a:lumOff val="60000"/>
                      </a:schemeClr>
                    </a:solidFill>
                  </a:tcPr>
                </a:tc>
                <a:tc>
                  <a:txBody>
                    <a:bodyPr/>
                    <a:lstStyle/>
                    <a:p>
                      <a:r>
                        <a:rPr lang="en-US" b="1"/>
                        <a:t>Visualization</a:t>
                      </a:r>
                      <a:endParaRPr lang="en-US"/>
                    </a:p>
                  </a:txBody>
                  <a:tcPr anchor="ctr">
                    <a:lnL>
                      <a:noFill/>
                    </a:lnL>
                    <a:lnR>
                      <a:noFill/>
                    </a:lnR>
                    <a:lnT>
                      <a:noFill/>
                    </a:lnT>
                    <a:lnB>
                      <a:noFill/>
                    </a:lnB>
                    <a:solidFill>
                      <a:schemeClr val="accent2">
                        <a:lumMod val="40000"/>
                        <a:lumOff val="60000"/>
                      </a:schemeClr>
                    </a:solidFill>
                  </a:tcPr>
                </a:tc>
                <a:tc>
                  <a:txBody>
                    <a:bodyPr/>
                    <a:lstStyle/>
                    <a:p>
                      <a:r>
                        <a:rPr lang="en-US"/>
                        <a:t>Shows data in graphs and dashboards</a:t>
                      </a:r>
                    </a:p>
                  </a:txBody>
                  <a:tcPr anchor="ctr">
                    <a:lnL>
                      <a:noFill/>
                    </a:lnL>
                    <a:lnR>
                      <a:noFill/>
                    </a:lnR>
                    <a:lnT>
                      <a:noFill/>
                    </a:lnT>
                    <a:lnB>
                      <a:noFill/>
                    </a:lnB>
                    <a:solidFill>
                      <a:schemeClr val="accent2">
                        <a:lumMod val="40000"/>
                        <a:lumOff val="60000"/>
                      </a:schemeClr>
                    </a:solidFill>
                  </a:tcPr>
                </a:tc>
                <a:tc>
                  <a:txBody>
                    <a:bodyPr/>
                    <a:lstStyle/>
                    <a:p>
                      <a:r>
                        <a:rPr lang="en-US"/>
                        <a:t>Grafana, Kibana, Datadog UI</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508789709"/>
                  </a:ext>
                </a:extLst>
              </a:tr>
              <a:tr h="821006">
                <a:tc>
                  <a:txBody>
                    <a:bodyPr/>
                    <a:lstStyle/>
                    <a:p>
                      <a:r>
                        <a:rPr lang="en-US" dirty="0"/>
                        <a:t>4</a:t>
                      </a:r>
                    </a:p>
                  </a:txBody>
                  <a:tcPr anchor="ctr">
                    <a:lnL>
                      <a:noFill/>
                    </a:lnL>
                    <a:lnR>
                      <a:noFill/>
                    </a:lnR>
                    <a:lnT>
                      <a:noFill/>
                    </a:lnT>
                    <a:lnB>
                      <a:noFill/>
                    </a:lnB>
                    <a:solidFill>
                      <a:schemeClr val="accent2">
                        <a:lumMod val="40000"/>
                        <a:lumOff val="60000"/>
                      </a:schemeClr>
                    </a:solidFill>
                  </a:tcPr>
                </a:tc>
                <a:tc>
                  <a:txBody>
                    <a:bodyPr/>
                    <a:lstStyle/>
                    <a:p>
                      <a:r>
                        <a:rPr lang="en-US" b="1"/>
                        <a:t>Alerting System</a:t>
                      </a:r>
                      <a:endParaRPr lang="en-US"/>
                    </a:p>
                  </a:txBody>
                  <a:tcPr anchor="ctr">
                    <a:lnL>
                      <a:noFill/>
                    </a:lnL>
                    <a:lnR>
                      <a:noFill/>
                    </a:lnR>
                    <a:lnT>
                      <a:noFill/>
                    </a:lnT>
                    <a:lnB>
                      <a:noFill/>
                    </a:lnB>
                    <a:solidFill>
                      <a:schemeClr val="accent2">
                        <a:lumMod val="40000"/>
                        <a:lumOff val="60000"/>
                      </a:schemeClr>
                    </a:solidFill>
                  </a:tcPr>
                </a:tc>
                <a:tc>
                  <a:txBody>
                    <a:bodyPr/>
                    <a:lstStyle/>
                    <a:p>
                      <a:r>
                        <a:rPr lang="en-US"/>
                        <a:t>Sends alerts when thresholds or issues occur</a:t>
                      </a:r>
                    </a:p>
                  </a:txBody>
                  <a:tcPr anchor="ctr">
                    <a:lnL>
                      <a:noFill/>
                    </a:lnL>
                    <a:lnR>
                      <a:noFill/>
                    </a:lnR>
                    <a:lnT>
                      <a:noFill/>
                    </a:lnT>
                    <a:lnB>
                      <a:noFill/>
                    </a:lnB>
                    <a:solidFill>
                      <a:schemeClr val="accent2">
                        <a:lumMod val="40000"/>
                        <a:lumOff val="60000"/>
                      </a:schemeClr>
                    </a:solidFill>
                  </a:tcPr>
                </a:tc>
                <a:tc>
                  <a:txBody>
                    <a:bodyPr/>
                    <a:lstStyle/>
                    <a:p>
                      <a:r>
                        <a:rPr lang="en-US"/>
                        <a:t>Alertmanager, Grafana Alerts, PagerDuty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244979616"/>
                  </a:ext>
                </a:extLst>
              </a:tr>
              <a:tr h="821006">
                <a:tc>
                  <a:txBody>
                    <a:bodyPr/>
                    <a:lstStyle/>
                    <a:p>
                      <a:r>
                        <a:rPr lang="en-US"/>
                        <a:t>5</a:t>
                      </a:r>
                    </a:p>
                  </a:txBody>
                  <a:tcPr anchor="ctr">
                    <a:lnL>
                      <a:noFill/>
                    </a:lnL>
                    <a:lnR>
                      <a:noFill/>
                    </a:lnR>
                    <a:lnT>
                      <a:noFill/>
                    </a:lnT>
                    <a:lnB>
                      <a:noFill/>
                    </a:lnB>
                    <a:solidFill>
                      <a:schemeClr val="accent2">
                        <a:lumMod val="40000"/>
                        <a:lumOff val="60000"/>
                      </a:schemeClr>
                    </a:solidFill>
                  </a:tcPr>
                </a:tc>
                <a:tc>
                  <a:txBody>
                    <a:bodyPr/>
                    <a:lstStyle/>
                    <a:p>
                      <a:r>
                        <a:rPr lang="en-US" b="1"/>
                        <a:t>Log Collector</a:t>
                      </a:r>
                      <a:endParaRPr lang="en-US"/>
                    </a:p>
                  </a:txBody>
                  <a:tcPr anchor="ctr">
                    <a:lnL>
                      <a:noFill/>
                    </a:lnL>
                    <a:lnR>
                      <a:noFill/>
                    </a:lnR>
                    <a:lnT>
                      <a:noFill/>
                    </a:lnT>
                    <a:lnB>
                      <a:noFill/>
                    </a:lnB>
                    <a:solidFill>
                      <a:schemeClr val="accent2">
                        <a:lumMod val="40000"/>
                        <a:lumOff val="60000"/>
                      </a:schemeClr>
                    </a:solidFill>
                  </a:tcPr>
                </a:tc>
                <a:tc>
                  <a:txBody>
                    <a:bodyPr/>
                    <a:lstStyle/>
                    <a:p>
                      <a:r>
                        <a:rPr lang="en-US"/>
                        <a:t>Gathers logs from systems and applications</a:t>
                      </a:r>
                    </a:p>
                  </a:txBody>
                  <a:tcPr anchor="ctr">
                    <a:lnL>
                      <a:noFill/>
                    </a:lnL>
                    <a:lnR>
                      <a:noFill/>
                    </a:lnR>
                    <a:lnT>
                      <a:noFill/>
                    </a:lnT>
                    <a:lnB>
                      <a:noFill/>
                    </a:lnB>
                    <a:solidFill>
                      <a:schemeClr val="accent2">
                        <a:lumMod val="40000"/>
                        <a:lumOff val="60000"/>
                      </a:schemeClr>
                    </a:solidFill>
                  </a:tcPr>
                </a:tc>
                <a:tc>
                  <a:txBody>
                    <a:bodyPr/>
                    <a:lstStyle/>
                    <a:p>
                      <a:r>
                        <a:rPr lang="en-US"/>
                        <a:t>Fluentd, Filebeat, Logstash</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811541430"/>
                  </a:ext>
                </a:extLst>
              </a:tr>
              <a:tr h="469146">
                <a:tc>
                  <a:txBody>
                    <a:bodyPr/>
                    <a:lstStyle/>
                    <a:p>
                      <a:r>
                        <a:rPr lang="en-US" dirty="0"/>
                        <a:t>6</a:t>
                      </a:r>
                    </a:p>
                  </a:txBody>
                  <a:tcPr anchor="ctr">
                    <a:lnL>
                      <a:noFill/>
                    </a:lnL>
                    <a:lnR>
                      <a:noFill/>
                    </a:lnR>
                    <a:lnT>
                      <a:noFill/>
                    </a:lnT>
                    <a:lnB>
                      <a:noFill/>
                    </a:lnB>
                    <a:solidFill>
                      <a:schemeClr val="accent2">
                        <a:lumMod val="40000"/>
                        <a:lumOff val="60000"/>
                      </a:schemeClr>
                    </a:solidFill>
                  </a:tcPr>
                </a:tc>
                <a:tc>
                  <a:txBody>
                    <a:bodyPr/>
                    <a:lstStyle/>
                    <a:p>
                      <a:r>
                        <a:rPr lang="en-US" b="1"/>
                        <a:t>Log Storage &amp; Search</a:t>
                      </a:r>
                      <a:endParaRPr lang="en-US"/>
                    </a:p>
                  </a:txBody>
                  <a:tcPr anchor="ctr">
                    <a:lnL>
                      <a:noFill/>
                    </a:lnL>
                    <a:lnR>
                      <a:noFill/>
                    </a:lnR>
                    <a:lnT>
                      <a:noFill/>
                    </a:lnT>
                    <a:lnB>
                      <a:noFill/>
                    </a:lnB>
                    <a:solidFill>
                      <a:schemeClr val="accent2">
                        <a:lumMod val="40000"/>
                        <a:lumOff val="60000"/>
                      </a:schemeClr>
                    </a:solidFill>
                  </a:tcPr>
                </a:tc>
                <a:tc>
                  <a:txBody>
                    <a:bodyPr/>
                    <a:lstStyle/>
                    <a:p>
                      <a:r>
                        <a:rPr lang="en-US"/>
                        <a:t>Stores logs and allows fast search/filter</a:t>
                      </a:r>
                    </a:p>
                  </a:txBody>
                  <a:tcPr anchor="ctr">
                    <a:lnL>
                      <a:noFill/>
                    </a:lnL>
                    <a:lnR>
                      <a:noFill/>
                    </a:lnR>
                    <a:lnT>
                      <a:noFill/>
                    </a:lnT>
                    <a:lnB>
                      <a:noFill/>
                    </a:lnB>
                    <a:solidFill>
                      <a:schemeClr val="accent2">
                        <a:lumMod val="40000"/>
                        <a:lumOff val="60000"/>
                      </a:schemeClr>
                    </a:solidFill>
                  </a:tcPr>
                </a:tc>
                <a:tc>
                  <a:txBody>
                    <a:bodyPr/>
                    <a:lstStyle/>
                    <a:p>
                      <a:r>
                        <a:rPr lang="en-US"/>
                        <a:t>Elasticsearch, Loki, Graylog</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992248313"/>
                  </a:ext>
                </a:extLst>
              </a:tr>
              <a:tr h="821006">
                <a:tc>
                  <a:txBody>
                    <a:bodyPr/>
                    <a:lstStyle/>
                    <a:p>
                      <a:r>
                        <a:rPr lang="en-US"/>
                        <a:t>7</a:t>
                      </a:r>
                    </a:p>
                  </a:txBody>
                  <a:tcPr anchor="ctr">
                    <a:lnL>
                      <a:noFill/>
                    </a:lnL>
                    <a:lnR>
                      <a:noFill/>
                    </a:lnR>
                    <a:lnT>
                      <a:noFill/>
                    </a:lnT>
                    <a:lnB>
                      <a:noFill/>
                    </a:lnB>
                    <a:solidFill>
                      <a:schemeClr val="accent2">
                        <a:lumMod val="40000"/>
                        <a:lumOff val="60000"/>
                      </a:schemeClr>
                    </a:solidFill>
                  </a:tcPr>
                </a:tc>
                <a:tc>
                  <a:txBody>
                    <a:bodyPr/>
                    <a:lstStyle/>
                    <a:p>
                      <a:r>
                        <a:rPr lang="en-US" b="1"/>
                        <a:t>Tracing System</a:t>
                      </a:r>
                      <a:endParaRPr lang="en-US"/>
                    </a:p>
                  </a:txBody>
                  <a:tcPr anchor="ctr">
                    <a:lnL>
                      <a:noFill/>
                    </a:lnL>
                    <a:lnR>
                      <a:noFill/>
                    </a:lnR>
                    <a:lnT>
                      <a:noFill/>
                    </a:lnT>
                    <a:lnB>
                      <a:noFill/>
                    </a:lnB>
                    <a:solidFill>
                      <a:schemeClr val="accent2">
                        <a:lumMod val="40000"/>
                        <a:lumOff val="60000"/>
                      </a:schemeClr>
                    </a:solidFill>
                  </a:tcPr>
                </a:tc>
                <a:tc>
                  <a:txBody>
                    <a:bodyPr/>
                    <a:lstStyle/>
                    <a:p>
                      <a:r>
                        <a:rPr lang="en-US"/>
                        <a:t>Follows a single request across multiple services</a:t>
                      </a:r>
                    </a:p>
                  </a:txBody>
                  <a:tcPr anchor="ctr">
                    <a:lnL>
                      <a:noFill/>
                    </a:lnL>
                    <a:lnR>
                      <a:noFill/>
                    </a:lnR>
                    <a:lnT>
                      <a:noFill/>
                    </a:lnT>
                    <a:lnB>
                      <a:noFill/>
                    </a:lnB>
                    <a:solidFill>
                      <a:schemeClr val="accent2">
                        <a:lumMod val="40000"/>
                        <a:lumOff val="60000"/>
                      </a:schemeClr>
                    </a:solidFill>
                  </a:tcPr>
                </a:tc>
                <a:tc>
                  <a:txBody>
                    <a:bodyPr/>
                    <a:lstStyle/>
                    <a:p>
                      <a:r>
                        <a:rPr lang="en-US"/>
                        <a:t>Jaeger, Zipkin, OpenTelemetry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839613767"/>
                  </a:ext>
                </a:extLst>
              </a:tr>
              <a:tr h="821006">
                <a:tc>
                  <a:txBody>
                    <a:bodyPr/>
                    <a:lstStyle/>
                    <a:p>
                      <a:r>
                        <a:rPr lang="en-US" dirty="0"/>
                        <a:t>8</a:t>
                      </a:r>
                    </a:p>
                  </a:txBody>
                  <a:tcPr anchor="ctr">
                    <a:lnL>
                      <a:noFill/>
                    </a:lnL>
                    <a:lnR>
                      <a:noFill/>
                    </a:lnR>
                    <a:lnT>
                      <a:noFill/>
                    </a:lnT>
                    <a:lnB>
                      <a:noFill/>
                    </a:lnB>
                    <a:solidFill>
                      <a:schemeClr val="accent2">
                        <a:lumMod val="40000"/>
                        <a:lumOff val="60000"/>
                      </a:schemeClr>
                    </a:solidFill>
                  </a:tcPr>
                </a:tc>
                <a:tc>
                  <a:txBody>
                    <a:bodyPr/>
                    <a:lstStyle/>
                    <a:p>
                      <a:r>
                        <a:rPr lang="en-US" b="1" dirty="0"/>
                        <a:t>Monitoring Agent</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Installed on nodes/services to expose metrics</a:t>
                      </a:r>
                    </a:p>
                  </a:txBody>
                  <a:tcPr anchor="ctr">
                    <a:lnL>
                      <a:noFill/>
                    </a:lnL>
                    <a:lnR>
                      <a:noFill/>
                    </a:lnR>
                    <a:lnT>
                      <a:noFill/>
                    </a:lnT>
                    <a:lnB>
                      <a:noFill/>
                    </a:lnB>
                    <a:solidFill>
                      <a:schemeClr val="accent2">
                        <a:lumMod val="40000"/>
                        <a:lumOff val="60000"/>
                      </a:schemeClr>
                    </a:solidFill>
                  </a:tcPr>
                </a:tc>
                <a:tc>
                  <a:txBody>
                    <a:bodyPr/>
                    <a:lstStyle/>
                    <a:p>
                      <a:r>
                        <a:rPr lang="en-US"/>
                        <a:t>Node Exporter, cAdvisor, WMI Exporter</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443576414"/>
                  </a:ext>
                </a:extLst>
              </a:tr>
              <a:tr h="821006">
                <a:tc>
                  <a:txBody>
                    <a:bodyPr/>
                    <a:lstStyle/>
                    <a:p>
                      <a:r>
                        <a:rPr lang="en-US"/>
                        <a:t>9</a:t>
                      </a:r>
                    </a:p>
                  </a:txBody>
                  <a:tcPr anchor="ctr">
                    <a:lnL>
                      <a:noFill/>
                    </a:lnL>
                    <a:lnR>
                      <a:noFill/>
                    </a:lnR>
                    <a:lnT>
                      <a:noFill/>
                    </a:lnT>
                    <a:lnB>
                      <a:noFill/>
                    </a:lnB>
                    <a:solidFill>
                      <a:schemeClr val="accent2">
                        <a:lumMod val="40000"/>
                        <a:lumOff val="60000"/>
                      </a:schemeClr>
                    </a:solidFill>
                  </a:tcPr>
                </a:tc>
                <a:tc>
                  <a:txBody>
                    <a:bodyPr/>
                    <a:lstStyle/>
                    <a:p>
                      <a:r>
                        <a:rPr lang="en-US" b="1" dirty="0"/>
                        <a:t>Synthetic Monitoring</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Simulates user behavior to test service availability</a:t>
                      </a:r>
                    </a:p>
                  </a:txBody>
                  <a:tcPr anchor="ctr">
                    <a:lnL>
                      <a:noFill/>
                    </a:lnL>
                    <a:lnR>
                      <a:noFill/>
                    </a:lnR>
                    <a:lnT>
                      <a:noFill/>
                    </a:lnT>
                    <a:lnB>
                      <a:noFill/>
                    </a:lnB>
                    <a:solidFill>
                      <a:schemeClr val="accent2">
                        <a:lumMod val="40000"/>
                        <a:lumOff val="60000"/>
                      </a:schemeClr>
                    </a:solidFill>
                  </a:tcPr>
                </a:tc>
                <a:tc>
                  <a:txBody>
                    <a:bodyPr/>
                    <a:lstStyle/>
                    <a:p>
                      <a:r>
                        <a:rPr lang="en-US"/>
                        <a:t>Blackbox Exporter, Pingdom, UptimeRobot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537410546"/>
                  </a:ext>
                </a:extLst>
              </a:tr>
              <a:tr h="821006">
                <a:tc>
                  <a:txBody>
                    <a:bodyPr/>
                    <a:lstStyle/>
                    <a:p>
                      <a:r>
                        <a:rPr lang="en-US"/>
                        <a:t>10</a:t>
                      </a:r>
                    </a:p>
                  </a:txBody>
                  <a:tcPr anchor="ctr">
                    <a:lnL>
                      <a:noFill/>
                    </a:lnL>
                    <a:lnR>
                      <a:noFill/>
                    </a:lnR>
                    <a:lnT>
                      <a:noFill/>
                    </a:lnT>
                    <a:lnB>
                      <a:noFill/>
                    </a:lnB>
                    <a:solidFill>
                      <a:schemeClr val="accent2">
                        <a:lumMod val="40000"/>
                        <a:lumOff val="60000"/>
                      </a:schemeClr>
                    </a:solidFill>
                  </a:tcPr>
                </a:tc>
                <a:tc>
                  <a:txBody>
                    <a:bodyPr/>
                    <a:lstStyle/>
                    <a:p>
                      <a:r>
                        <a:rPr lang="en-US" b="1"/>
                        <a:t>Event Processor</a:t>
                      </a:r>
                      <a:endParaRPr lang="en-US"/>
                    </a:p>
                  </a:txBody>
                  <a:tcPr anchor="ctr">
                    <a:lnL>
                      <a:noFill/>
                    </a:lnL>
                    <a:lnR>
                      <a:noFill/>
                    </a:lnR>
                    <a:lnT>
                      <a:noFill/>
                    </a:lnT>
                    <a:lnB>
                      <a:noFill/>
                    </a:lnB>
                    <a:solidFill>
                      <a:schemeClr val="accent2">
                        <a:lumMod val="40000"/>
                        <a:lumOff val="60000"/>
                      </a:schemeClr>
                    </a:solidFill>
                  </a:tcPr>
                </a:tc>
                <a:tc>
                  <a:txBody>
                    <a:bodyPr/>
                    <a:lstStyle/>
                    <a:p>
                      <a:r>
                        <a:rPr lang="en-US" dirty="0"/>
                        <a:t>Reacts to events like service restart or log error</a:t>
                      </a:r>
                    </a:p>
                  </a:txBody>
                  <a:tcPr anchor="ctr">
                    <a:lnL>
                      <a:noFill/>
                    </a:lnL>
                    <a:lnR>
                      <a:noFill/>
                    </a:lnR>
                    <a:lnT>
                      <a:noFill/>
                    </a:lnT>
                    <a:lnB>
                      <a:noFill/>
                    </a:lnB>
                    <a:solidFill>
                      <a:schemeClr val="accent2">
                        <a:lumMod val="40000"/>
                        <a:lumOff val="60000"/>
                      </a:schemeClr>
                    </a:solidFill>
                  </a:tcPr>
                </a:tc>
                <a:tc>
                  <a:txBody>
                    <a:bodyPr/>
                    <a:lstStyle/>
                    <a:p>
                      <a:r>
                        <a:rPr lang="en-US" dirty="0" err="1"/>
                        <a:t>Kapacitor</a:t>
                      </a:r>
                      <a:r>
                        <a:rPr lang="en-US" dirty="0"/>
                        <a:t>, Amazon </a:t>
                      </a:r>
                      <a:r>
                        <a:rPr lang="en-US" dirty="0" err="1"/>
                        <a:t>EventBridge</a:t>
                      </a:r>
                      <a:r>
                        <a:rPr lang="en-US" dirty="0"/>
                        <a:t>, Prometheus rules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11339148"/>
                  </a:ext>
                </a:extLst>
              </a:tr>
            </a:tbl>
          </a:graphicData>
        </a:graphic>
      </p:graphicFrame>
    </p:spTree>
    <p:extLst>
      <p:ext uri="{BB962C8B-B14F-4D97-AF65-F5344CB8AC3E}">
        <p14:creationId xmlns:p14="http://schemas.microsoft.com/office/powerpoint/2010/main" val="28708450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Main Monitoring Components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150362" y="2101533"/>
            <a:ext cx="16660377" cy="7478970"/>
          </a:xfrm>
          <a:prstGeom prst="rect">
            <a:avLst/>
          </a:prstGeom>
          <a:noFill/>
        </p:spPr>
        <p:txBody>
          <a:bodyPr wrap="square">
            <a:spAutoFit/>
          </a:bodyPr>
          <a:lstStyle/>
          <a:p>
            <a:pPr marL="457200" lvl="1"/>
            <a:r>
              <a:rPr lang="en-US" dirty="0">
                <a:solidFill>
                  <a:schemeClr val="accent2">
                    <a:lumMod val="60000"/>
                    <a:lumOff val="40000"/>
                  </a:schemeClr>
                </a:solidFill>
              </a:rPr>
              <a:t>| **Timestamp**       | **Metric Name**     | **Value** | **Labels (Tags)** |</a:t>
            </a:r>
          </a:p>
          <a:p>
            <a:pPr marL="457200" lvl="1"/>
            <a:r>
              <a:rPr lang="en-US" dirty="0">
                <a:solidFill>
                  <a:schemeClr val="accent2">
                    <a:lumMod val="60000"/>
                    <a:lumOff val="40000"/>
                  </a:schemeClr>
                </a:solidFill>
              </a:rPr>
              <a:t>| ------------------- | ------------------- | --------- | ----------------- |</a:t>
            </a:r>
          </a:p>
          <a:p>
            <a:pPr marL="457200" lvl="1"/>
            <a:r>
              <a:rPr lang="en-US" dirty="0">
                <a:solidFill>
                  <a:schemeClr val="accent2">
                    <a:lumMod val="60000"/>
                    <a:lumOff val="40000"/>
                  </a:schemeClr>
                </a:solidFill>
              </a:rPr>
              <a:t>| 2025-07-16 00:00:00 | `</a:t>
            </a:r>
            <a:r>
              <a:rPr lang="en-US" dirty="0" err="1">
                <a:solidFill>
                  <a:schemeClr val="accent2">
                    <a:lumMod val="60000"/>
                    <a:lumOff val="40000"/>
                  </a:schemeClr>
                </a:solidFill>
              </a:rPr>
              <a:t>cpu_usage_percent</a:t>
            </a:r>
            <a:r>
              <a:rPr lang="en-US" dirty="0">
                <a:solidFill>
                  <a:schemeClr val="accent2">
                    <a:lumMod val="60000"/>
                    <a:lumOff val="40000"/>
                  </a:schemeClr>
                </a:solidFill>
              </a:rPr>
              <a:t>` | 23.5      | server="server1"  |</a:t>
            </a:r>
          </a:p>
          <a:p>
            <a:pPr marL="457200" lvl="1"/>
            <a:r>
              <a:rPr lang="en-US" dirty="0">
                <a:solidFill>
                  <a:schemeClr val="accent2">
                    <a:lumMod val="60000"/>
                    <a:lumOff val="40000"/>
                  </a:schemeClr>
                </a:solidFill>
              </a:rPr>
              <a:t>| 2025-07-16 00:00:10 | `</a:t>
            </a:r>
            <a:r>
              <a:rPr lang="en-US" dirty="0" err="1">
                <a:solidFill>
                  <a:schemeClr val="accent2">
                    <a:lumMod val="60000"/>
                    <a:lumOff val="40000"/>
                  </a:schemeClr>
                </a:solidFill>
              </a:rPr>
              <a:t>cpu_usage_percent</a:t>
            </a:r>
            <a:r>
              <a:rPr lang="en-US" dirty="0">
                <a:solidFill>
                  <a:schemeClr val="accent2">
                    <a:lumMod val="60000"/>
                    <a:lumOff val="40000"/>
                  </a:schemeClr>
                </a:solidFill>
              </a:rPr>
              <a:t>` | 25.2      | server="server1"  |</a:t>
            </a:r>
          </a:p>
          <a:p>
            <a:pPr marL="457200" lvl="1"/>
            <a:r>
              <a:rPr lang="en-US" dirty="0">
                <a:solidFill>
                  <a:schemeClr val="accent2">
                    <a:lumMod val="60000"/>
                    <a:lumOff val="40000"/>
                  </a:schemeClr>
                </a:solidFill>
              </a:rPr>
              <a:t>| 2025-07-16 00:00:20 | `</a:t>
            </a:r>
            <a:r>
              <a:rPr lang="en-US" dirty="0" err="1">
                <a:solidFill>
                  <a:schemeClr val="accent2">
                    <a:lumMod val="60000"/>
                    <a:lumOff val="40000"/>
                  </a:schemeClr>
                </a:solidFill>
              </a:rPr>
              <a:t>cpu_usage_percent</a:t>
            </a:r>
            <a:r>
              <a:rPr lang="en-US" dirty="0">
                <a:solidFill>
                  <a:schemeClr val="accent2">
                    <a:lumMod val="60000"/>
                    <a:lumOff val="40000"/>
                  </a:schemeClr>
                </a:solidFill>
              </a:rPr>
              <a:t>` | 22.8      | server="server1"  |</a:t>
            </a:r>
          </a:p>
          <a:p>
            <a:pPr marL="457200" lvl="1"/>
            <a:r>
              <a:rPr lang="en-US" dirty="0">
                <a:solidFill>
                  <a:schemeClr val="accent2">
                    <a:lumMod val="60000"/>
                    <a:lumOff val="40000"/>
                  </a:schemeClr>
                </a:solidFill>
              </a:rPr>
              <a:t>| 2025-07-16 00:00:30 | `</a:t>
            </a:r>
            <a:r>
              <a:rPr lang="en-US" dirty="0" err="1">
                <a:solidFill>
                  <a:schemeClr val="accent2">
                    <a:lumMod val="60000"/>
                    <a:lumOff val="40000"/>
                  </a:schemeClr>
                </a:solidFill>
              </a:rPr>
              <a:t>cpu_usage_percent</a:t>
            </a:r>
            <a:r>
              <a:rPr lang="en-US" dirty="0">
                <a:solidFill>
                  <a:schemeClr val="accent2">
                    <a:lumMod val="60000"/>
                    <a:lumOff val="40000"/>
                  </a:schemeClr>
                </a:solidFill>
              </a:rPr>
              <a:t>` | 30.1      | server="server1"  |</a:t>
            </a: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r>
              <a:rPr lang="en-US" sz="2800" dirty="0" err="1">
                <a:solidFill>
                  <a:schemeClr val="accent2">
                    <a:lumMod val="60000"/>
                    <a:lumOff val="40000"/>
                  </a:schemeClr>
                </a:solidFill>
              </a:rPr>
              <a:t>Tsdb</a:t>
            </a:r>
            <a:r>
              <a:rPr lang="en-US" sz="2800" dirty="0">
                <a:solidFill>
                  <a:schemeClr val="accent2">
                    <a:lumMod val="60000"/>
                    <a:lumOff val="40000"/>
                  </a:schemeClr>
                </a:solidFill>
              </a:rPr>
              <a:t> sample</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fr-FR" sz="2800" dirty="0" err="1">
                <a:solidFill>
                  <a:schemeClr val="accent2">
                    <a:lumMod val="60000"/>
                    <a:lumOff val="40000"/>
                  </a:schemeClr>
                </a:solidFill>
              </a:rPr>
              <a:t>cpu_usage_percent</a:t>
            </a:r>
            <a:r>
              <a:rPr lang="fr-FR" sz="2800" dirty="0">
                <a:solidFill>
                  <a:schemeClr val="accent2">
                    <a:lumMod val="60000"/>
                    <a:lumOff val="40000"/>
                  </a:schemeClr>
                </a:solidFill>
              </a:rPr>
              <a:t>{server="web01"} 35.2</a:t>
            </a:r>
            <a:r>
              <a:rPr lang="en-US" sz="2800" dirty="0">
                <a:solidFill>
                  <a:schemeClr val="accent2">
                    <a:lumMod val="60000"/>
                    <a:lumOff val="40000"/>
                  </a:schemeClr>
                </a:solidFill>
              </a:rPr>
              <a:t>   this is metric</a:t>
            </a: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Metric = single piece of information (name + value + labels)</a:t>
            </a:r>
          </a:p>
          <a:p>
            <a:pPr marL="457200" lvl="1"/>
            <a:r>
              <a:rPr lang="en-US" sz="2800" dirty="0">
                <a:solidFill>
                  <a:schemeClr val="accent2">
                    <a:lumMod val="60000"/>
                    <a:lumOff val="40000"/>
                  </a:schemeClr>
                </a:solidFill>
              </a:rPr>
              <a:t>TSDB = storage engine that holds time-based metric data</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72CA66FE-3BDE-515F-DA86-63140DAF7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7443724"/>
            <a:ext cx="15551150" cy="2144650"/>
          </a:xfrm>
          <a:prstGeom prst="rect">
            <a:avLst/>
          </a:prstGeom>
        </p:spPr>
      </p:pic>
    </p:spTree>
    <p:extLst>
      <p:ext uri="{BB962C8B-B14F-4D97-AF65-F5344CB8AC3E}">
        <p14:creationId xmlns:p14="http://schemas.microsoft.com/office/powerpoint/2010/main" val="5083336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White vs black vs gray box</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150362" y="2101533"/>
            <a:ext cx="16660377" cy="2246769"/>
          </a:xfrm>
          <a:prstGeom prst="rect">
            <a:avLst/>
          </a:prstGeom>
          <a:noFill/>
        </p:spPr>
        <p:txBody>
          <a:bodyPr wrap="square">
            <a:spAutoFit/>
          </a:bodyPr>
          <a:lstStyle/>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334F417B-D373-EA3F-1675-5FC2967D9204}"/>
              </a:ext>
            </a:extLst>
          </p:cNvPr>
          <p:cNvGraphicFramePr>
            <a:graphicFrameLocks noGrp="1"/>
          </p:cNvGraphicFramePr>
          <p:nvPr>
            <p:extLst>
              <p:ext uri="{D42A27DB-BD31-4B8C-83A1-F6EECF244321}">
                <p14:modId xmlns:p14="http://schemas.microsoft.com/office/powerpoint/2010/main" val="1288723625"/>
              </p:ext>
            </p:extLst>
          </p:nvPr>
        </p:nvGraphicFramePr>
        <p:xfrm>
          <a:off x="914400" y="2200872"/>
          <a:ext cx="16471900" cy="6835170"/>
        </p:xfrm>
        <a:graphic>
          <a:graphicData uri="http://schemas.openxmlformats.org/drawingml/2006/table">
            <a:tbl>
              <a:tblPr/>
              <a:tblGrid>
                <a:gridCol w="4117975">
                  <a:extLst>
                    <a:ext uri="{9D8B030D-6E8A-4147-A177-3AD203B41FA5}">
                      <a16:colId xmlns:a16="http://schemas.microsoft.com/office/drawing/2014/main" val="3955444857"/>
                    </a:ext>
                  </a:extLst>
                </a:gridCol>
                <a:gridCol w="4117975">
                  <a:extLst>
                    <a:ext uri="{9D8B030D-6E8A-4147-A177-3AD203B41FA5}">
                      <a16:colId xmlns:a16="http://schemas.microsoft.com/office/drawing/2014/main" val="560403344"/>
                    </a:ext>
                  </a:extLst>
                </a:gridCol>
                <a:gridCol w="4117975">
                  <a:extLst>
                    <a:ext uri="{9D8B030D-6E8A-4147-A177-3AD203B41FA5}">
                      <a16:colId xmlns:a16="http://schemas.microsoft.com/office/drawing/2014/main" val="944698953"/>
                    </a:ext>
                  </a:extLst>
                </a:gridCol>
                <a:gridCol w="4117975">
                  <a:extLst>
                    <a:ext uri="{9D8B030D-6E8A-4147-A177-3AD203B41FA5}">
                      <a16:colId xmlns:a16="http://schemas.microsoft.com/office/drawing/2014/main" val="1697939960"/>
                    </a:ext>
                  </a:extLst>
                </a:gridCol>
              </a:tblGrid>
              <a:tr h="1139195">
                <a:tc>
                  <a:txBody>
                    <a:bodyPr/>
                    <a:lstStyle/>
                    <a:p>
                      <a:r>
                        <a:rPr lang="en-US" dirty="0"/>
                        <a:t>Aspect</a:t>
                      </a:r>
                    </a:p>
                  </a:txBody>
                  <a:tcPr anchor="ctr">
                    <a:lnL>
                      <a:noFill/>
                    </a:lnL>
                    <a:lnR>
                      <a:noFill/>
                    </a:lnR>
                    <a:lnT>
                      <a:noFill/>
                    </a:lnT>
                    <a:lnB>
                      <a:noFill/>
                    </a:lnB>
                    <a:solidFill>
                      <a:schemeClr val="accent2">
                        <a:lumMod val="40000"/>
                        <a:lumOff val="60000"/>
                      </a:schemeClr>
                    </a:solidFill>
                  </a:tcPr>
                </a:tc>
                <a:tc>
                  <a:txBody>
                    <a:bodyPr/>
                    <a:lstStyle/>
                    <a:p>
                      <a:r>
                        <a:rPr lang="en-US"/>
                        <a:t>White Box</a:t>
                      </a:r>
                    </a:p>
                  </a:txBody>
                  <a:tcPr anchor="ctr">
                    <a:lnL>
                      <a:noFill/>
                    </a:lnL>
                    <a:lnR>
                      <a:noFill/>
                    </a:lnR>
                    <a:lnT>
                      <a:noFill/>
                    </a:lnT>
                    <a:lnB>
                      <a:noFill/>
                    </a:lnB>
                    <a:solidFill>
                      <a:schemeClr val="accent2">
                        <a:lumMod val="40000"/>
                        <a:lumOff val="60000"/>
                      </a:schemeClr>
                    </a:solidFill>
                  </a:tcPr>
                </a:tc>
                <a:tc>
                  <a:txBody>
                    <a:bodyPr/>
                    <a:lstStyle/>
                    <a:p>
                      <a:r>
                        <a:rPr lang="en-US"/>
                        <a:t>Black Box</a:t>
                      </a:r>
                    </a:p>
                  </a:txBody>
                  <a:tcPr anchor="ctr">
                    <a:lnL>
                      <a:noFill/>
                    </a:lnL>
                    <a:lnR>
                      <a:noFill/>
                    </a:lnR>
                    <a:lnT>
                      <a:noFill/>
                    </a:lnT>
                    <a:lnB>
                      <a:noFill/>
                    </a:lnB>
                    <a:solidFill>
                      <a:schemeClr val="accent2">
                        <a:lumMod val="40000"/>
                        <a:lumOff val="60000"/>
                      </a:schemeClr>
                    </a:solidFill>
                  </a:tcPr>
                </a:tc>
                <a:tc>
                  <a:txBody>
                    <a:bodyPr/>
                    <a:lstStyle/>
                    <a:p>
                      <a:r>
                        <a:rPr lang="en-US"/>
                        <a:t>Gray Box</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985529828"/>
                  </a:ext>
                </a:extLst>
              </a:tr>
              <a:tr h="1139195">
                <a:tc>
                  <a:txBody>
                    <a:bodyPr/>
                    <a:lstStyle/>
                    <a:p>
                      <a:r>
                        <a:rPr lang="en-US"/>
                        <a:t>Visibility</a:t>
                      </a:r>
                    </a:p>
                  </a:txBody>
                  <a:tcPr anchor="ctr">
                    <a:lnL>
                      <a:noFill/>
                    </a:lnL>
                    <a:lnR>
                      <a:noFill/>
                    </a:lnR>
                    <a:lnT>
                      <a:noFill/>
                    </a:lnT>
                    <a:lnB>
                      <a:noFill/>
                    </a:lnB>
                    <a:solidFill>
                      <a:schemeClr val="accent2">
                        <a:lumMod val="40000"/>
                        <a:lumOff val="60000"/>
                      </a:schemeClr>
                    </a:solidFill>
                  </a:tcPr>
                </a:tc>
                <a:tc>
                  <a:txBody>
                    <a:bodyPr/>
                    <a:lstStyle/>
                    <a:p>
                      <a:r>
                        <a:rPr lang="en-US"/>
                        <a:t>Full internal access</a:t>
                      </a:r>
                    </a:p>
                  </a:txBody>
                  <a:tcPr anchor="ctr">
                    <a:lnL>
                      <a:noFill/>
                    </a:lnL>
                    <a:lnR>
                      <a:noFill/>
                    </a:lnR>
                    <a:lnT>
                      <a:noFill/>
                    </a:lnT>
                    <a:lnB>
                      <a:noFill/>
                    </a:lnB>
                    <a:solidFill>
                      <a:schemeClr val="accent2">
                        <a:lumMod val="40000"/>
                        <a:lumOff val="60000"/>
                      </a:schemeClr>
                    </a:solidFill>
                  </a:tcPr>
                </a:tc>
                <a:tc>
                  <a:txBody>
                    <a:bodyPr/>
                    <a:lstStyle/>
                    <a:p>
                      <a:r>
                        <a:rPr lang="en-US"/>
                        <a:t>No internal access</a:t>
                      </a:r>
                    </a:p>
                  </a:txBody>
                  <a:tcPr anchor="ctr">
                    <a:lnL>
                      <a:noFill/>
                    </a:lnL>
                    <a:lnR>
                      <a:noFill/>
                    </a:lnR>
                    <a:lnT>
                      <a:noFill/>
                    </a:lnT>
                    <a:lnB>
                      <a:noFill/>
                    </a:lnB>
                    <a:solidFill>
                      <a:schemeClr val="accent2">
                        <a:lumMod val="40000"/>
                        <a:lumOff val="60000"/>
                      </a:schemeClr>
                    </a:solidFill>
                  </a:tcPr>
                </a:tc>
                <a:tc>
                  <a:txBody>
                    <a:bodyPr/>
                    <a:lstStyle/>
                    <a:p>
                      <a:r>
                        <a:rPr lang="en-US"/>
                        <a:t>Partial internal access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835464986"/>
                  </a:ext>
                </a:extLst>
              </a:tr>
              <a:tr h="1139195">
                <a:tc>
                  <a:txBody>
                    <a:bodyPr/>
                    <a:lstStyle/>
                    <a:p>
                      <a:r>
                        <a:rPr lang="en-US"/>
                        <a:t>Data Collected</a:t>
                      </a:r>
                    </a:p>
                  </a:txBody>
                  <a:tcPr anchor="ctr">
                    <a:lnL>
                      <a:noFill/>
                    </a:lnL>
                    <a:lnR>
                      <a:noFill/>
                    </a:lnR>
                    <a:lnT>
                      <a:noFill/>
                    </a:lnT>
                    <a:lnB>
                      <a:noFill/>
                    </a:lnB>
                    <a:solidFill>
                      <a:schemeClr val="accent2">
                        <a:lumMod val="40000"/>
                        <a:lumOff val="60000"/>
                      </a:schemeClr>
                    </a:solidFill>
                  </a:tcPr>
                </a:tc>
                <a:tc>
                  <a:txBody>
                    <a:bodyPr/>
                    <a:lstStyle/>
                    <a:p>
                      <a:r>
                        <a:rPr lang="en-US"/>
                        <a:t>Metrics, logs, traces, internals</a:t>
                      </a:r>
                    </a:p>
                  </a:txBody>
                  <a:tcPr anchor="ctr">
                    <a:lnL>
                      <a:noFill/>
                    </a:lnL>
                    <a:lnR>
                      <a:noFill/>
                    </a:lnR>
                    <a:lnT>
                      <a:noFill/>
                    </a:lnT>
                    <a:lnB>
                      <a:noFill/>
                    </a:lnB>
                    <a:solidFill>
                      <a:schemeClr val="accent2">
                        <a:lumMod val="40000"/>
                        <a:lumOff val="60000"/>
                      </a:schemeClr>
                    </a:solidFill>
                  </a:tcPr>
                </a:tc>
                <a:tc>
                  <a:txBody>
                    <a:bodyPr/>
                    <a:lstStyle/>
                    <a:p>
                      <a:r>
                        <a:rPr lang="en-US"/>
                        <a:t>External availability, response</a:t>
                      </a:r>
                    </a:p>
                  </a:txBody>
                  <a:tcPr anchor="ctr">
                    <a:lnL>
                      <a:noFill/>
                    </a:lnL>
                    <a:lnR>
                      <a:noFill/>
                    </a:lnR>
                    <a:lnT>
                      <a:noFill/>
                    </a:lnT>
                    <a:lnB>
                      <a:noFill/>
                    </a:lnB>
                    <a:solidFill>
                      <a:schemeClr val="accent2">
                        <a:lumMod val="40000"/>
                        <a:lumOff val="60000"/>
                      </a:schemeClr>
                    </a:solidFill>
                  </a:tcPr>
                </a:tc>
                <a:tc>
                  <a:txBody>
                    <a:bodyPr/>
                    <a:lstStyle/>
                    <a:p>
                      <a:r>
                        <a:rPr lang="en-US"/>
                        <a:t>Mix of internal metrics + external tests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372543160"/>
                  </a:ext>
                </a:extLst>
              </a:tr>
              <a:tr h="1139195">
                <a:tc>
                  <a:txBody>
                    <a:bodyPr/>
                    <a:lstStyle/>
                    <a:p>
                      <a:r>
                        <a:rPr lang="en-US" dirty="0"/>
                        <a:t>Use Cases</a:t>
                      </a:r>
                    </a:p>
                  </a:txBody>
                  <a:tcPr anchor="ctr">
                    <a:lnL>
                      <a:noFill/>
                    </a:lnL>
                    <a:lnR>
                      <a:noFill/>
                    </a:lnR>
                    <a:lnT>
                      <a:noFill/>
                    </a:lnT>
                    <a:lnB>
                      <a:noFill/>
                    </a:lnB>
                    <a:solidFill>
                      <a:schemeClr val="accent2">
                        <a:lumMod val="40000"/>
                        <a:lumOff val="60000"/>
                      </a:schemeClr>
                    </a:solidFill>
                  </a:tcPr>
                </a:tc>
                <a:tc>
                  <a:txBody>
                    <a:bodyPr/>
                    <a:lstStyle/>
                    <a:p>
                      <a:r>
                        <a:rPr lang="en-US"/>
                        <a:t>Deep performance analysis</a:t>
                      </a:r>
                    </a:p>
                  </a:txBody>
                  <a:tcPr anchor="ctr">
                    <a:lnL>
                      <a:noFill/>
                    </a:lnL>
                    <a:lnR>
                      <a:noFill/>
                    </a:lnR>
                    <a:lnT>
                      <a:noFill/>
                    </a:lnT>
                    <a:lnB>
                      <a:noFill/>
                    </a:lnB>
                    <a:solidFill>
                      <a:schemeClr val="accent2">
                        <a:lumMod val="40000"/>
                        <a:lumOff val="60000"/>
                      </a:schemeClr>
                    </a:solidFill>
                  </a:tcPr>
                </a:tc>
                <a:tc>
                  <a:txBody>
                    <a:bodyPr/>
                    <a:lstStyle/>
                    <a:p>
                      <a:r>
                        <a:rPr lang="en-US"/>
                        <a:t>Uptime and availability checks</a:t>
                      </a:r>
                    </a:p>
                  </a:txBody>
                  <a:tcPr anchor="ctr">
                    <a:lnL>
                      <a:noFill/>
                    </a:lnL>
                    <a:lnR>
                      <a:noFill/>
                    </a:lnR>
                    <a:lnT>
                      <a:noFill/>
                    </a:lnT>
                    <a:lnB>
                      <a:noFill/>
                    </a:lnB>
                    <a:solidFill>
                      <a:schemeClr val="accent2">
                        <a:lumMod val="40000"/>
                        <a:lumOff val="60000"/>
                      </a:schemeClr>
                    </a:solidFill>
                  </a:tcPr>
                </a:tc>
                <a:tc>
                  <a:txBody>
                    <a:bodyPr/>
                    <a:lstStyle/>
                    <a:p>
                      <a:r>
                        <a:rPr lang="en-US"/>
                        <a:t>Hybrid monitoring</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4027739675"/>
                  </a:ext>
                </a:extLst>
              </a:tr>
              <a:tr h="1139195">
                <a:tc>
                  <a:txBody>
                    <a:bodyPr/>
                    <a:lstStyle/>
                    <a:p>
                      <a:r>
                        <a:rPr lang="en-US"/>
                        <a:t>Pros</a:t>
                      </a:r>
                    </a:p>
                  </a:txBody>
                  <a:tcPr anchor="ctr">
                    <a:lnL>
                      <a:noFill/>
                    </a:lnL>
                    <a:lnR>
                      <a:noFill/>
                    </a:lnR>
                    <a:lnT>
                      <a:noFill/>
                    </a:lnT>
                    <a:lnB>
                      <a:noFill/>
                    </a:lnB>
                    <a:solidFill>
                      <a:schemeClr val="accent2">
                        <a:lumMod val="40000"/>
                        <a:lumOff val="60000"/>
                      </a:schemeClr>
                    </a:solidFill>
                  </a:tcPr>
                </a:tc>
                <a:tc>
                  <a:txBody>
                    <a:bodyPr/>
                    <a:lstStyle/>
                    <a:p>
                      <a:r>
                        <a:rPr lang="en-US"/>
                        <a:t>Detailed root cause analysis</a:t>
                      </a:r>
                    </a:p>
                  </a:txBody>
                  <a:tcPr anchor="ctr">
                    <a:lnL>
                      <a:noFill/>
                    </a:lnL>
                    <a:lnR>
                      <a:noFill/>
                    </a:lnR>
                    <a:lnT>
                      <a:noFill/>
                    </a:lnT>
                    <a:lnB>
                      <a:noFill/>
                    </a:lnB>
                    <a:solidFill>
                      <a:schemeClr val="accent2">
                        <a:lumMod val="40000"/>
                        <a:lumOff val="60000"/>
                      </a:schemeClr>
                    </a:solidFill>
                  </a:tcPr>
                </a:tc>
                <a:tc>
                  <a:txBody>
                    <a:bodyPr/>
                    <a:lstStyle/>
                    <a:p>
                      <a:r>
                        <a:rPr lang="en-US"/>
                        <a:t>Easy to implement</a:t>
                      </a:r>
                    </a:p>
                  </a:txBody>
                  <a:tcPr anchor="ctr">
                    <a:lnL>
                      <a:noFill/>
                    </a:lnL>
                    <a:lnR>
                      <a:noFill/>
                    </a:lnR>
                    <a:lnT>
                      <a:noFill/>
                    </a:lnT>
                    <a:lnB>
                      <a:noFill/>
                    </a:lnB>
                    <a:solidFill>
                      <a:schemeClr val="accent2">
                        <a:lumMod val="40000"/>
                        <a:lumOff val="60000"/>
                      </a:schemeClr>
                    </a:solidFill>
                  </a:tcPr>
                </a:tc>
                <a:tc>
                  <a:txBody>
                    <a:bodyPr/>
                    <a:lstStyle/>
                    <a:p>
                      <a:r>
                        <a:rPr lang="en-US"/>
                        <a:t>Balanced insight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4074320531"/>
                  </a:ext>
                </a:extLst>
              </a:tr>
              <a:tr h="1139195">
                <a:tc>
                  <a:txBody>
                    <a:bodyPr/>
                    <a:lstStyle/>
                    <a:p>
                      <a:r>
                        <a:rPr lang="en-US"/>
                        <a:t>Cons</a:t>
                      </a:r>
                    </a:p>
                  </a:txBody>
                  <a:tcPr anchor="ctr">
                    <a:lnL>
                      <a:noFill/>
                    </a:lnL>
                    <a:lnR>
                      <a:noFill/>
                    </a:lnR>
                    <a:lnT>
                      <a:noFill/>
                    </a:lnT>
                    <a:lnB>
                      <a:noFill/>
                    </a:lnB>
                    <a:solidFill>
                      <a:schemeClr val="accent2">
                        <a:lumMod val="40000"/>
                        <a:lumOff val="60000"/>
                      </a:schemeClr>
                    </a:solidFill>
                  </a:tcPr>
                </a:tc>
                <a:tc>
                  <a:txBody>
                    <a:bodyPr/>
                    <a:lstStyle/>
                    <a:p>
                      <a:r>
                        <a:rPr lang="en-US" dirty="0"/>
                        <a:t>Complex, needs access</a:t>
                      </a:r>
                    </a:p>
                  </a:txBody>
                  <a:tcPr anchor="ctr">
                    <a:lnL>
                      <a:noFill/>
                    </a:lnL>
                    <a:lnR>
                      <a:noFill/>
                    </a:lnR>
                    <a:lnT>
                      <a:noFill/>
                    </a:lnT>
                    <a:lnB>
                      <a:noFill/>
                    </a:lnB>
                    <a:solidFill>
                      <a:schemeClr val="accent2">
                        <a:lumMod val="40000"/>
                        <a:lumOff val="60000"/>
                      </a:schemeClr>
                    </a:solidFill>
                  </a:tcPr>
                </a:tc>
                <a:tc>
                  <a:txBody>
                    <a:bodyPr/>
                    <a:lstStyle/>
                    <a:p>
                      <a:r>
                        <a:rPr lang="en-US" dirty="0"/>
                        <a:t>Limited insight</a:t>
                      </a:r>
                    </a:p>
                  </a:txBody>
                  <a:tcPr anchor="ctr">
                    <a:lnL>
                      <a:noFill/>
                    </a:lnL>
                    <a:lnR>
                      <a:noFill/>
                    </a:lnR>
                    <a:lnT>
                      <a:noFill/>
                    </a:lnT>
                    <a:lnB>
                      <a:noFill/>
                    </a:lnB>
                    <a:solidFill>
                      <a:schemeClr val="accent2">
                        <a:lumMod val="40000"/>
                        <a:lumOff val="60000"/>
                      </a:schemeClr>
                    </a:solidFill>
                  </a:tcPr>
                </a:tc>
                <a:tc>
                  <a:txBody>
                    <a:bodyPr/>
                    <a:lstStyle/>
                    <a:p>
                      <a:r>
                        <a:rPr lang="en-US" dirty="0"/>
                        <a:t>Partial visibility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826274158"/>
                  </a:ext>
                </a:extLst>
              </a:tr>
            </a:tbl>
          </a:graphicData>
        </a:graphic>
      </p:graphicFrame>
    </p:spTree>
    <p:extLst>
      <p:ext uri="{BB962C8B-B14F-4D97-AF65-F5344CB8AC3E}">
        <p14:creationId xmlns:p14="http://schemas.microsoft.com/office/powerpoint/2010/main" val="34890112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Metric </a:t>
            </a:r>
            <a:r>
              <a:rPr lang="en-US" sz="2800" dirty="0" err="1">
                <a:solidFill>
                  <a:schemeClr val="accent2">
                    <a:lumMod val="60000"/>
                    <a:lumOff val="40000"/>
                  </a:schemeClr>
                </a:solidFill>
              </a:rPr>
              <a:t>metod</a:t>
            </a:r>
            <a:r>
              <a:rPr lang="en-US" sz="2800" dirty="0">
                <a:solidFill>
                  <a:schemeClr val="accent2">
                    <a:lumMod val="60000"/>
                    <a:lumOff val="40000"/>
                  </a:schemeClr>
                </a:solidFill>
              </a:rPr>
              <a:t>  collect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150362" y="2101533"/>
            <a:ext cx="16660377" cy="7417415"/>
          </a:xfrm>
          <a:prstGeom prst="rect">
            <a:avLst/>
          </a:prstGeom>
          <a:noFill/>
        </p:spPr>
        <p:txBody>
          <a:bodyPr wrap="square">
            <a:spAutoFit/>
          </a:bodyPr>
          <a:lstStyle/>
          <a:p>
            <a:pPr marL="457200" lvl="1"/>
            <a:r>
              <a:rPr lang="en-US" sz="2800" dirty="0">
                <a:solidFill>
                  <a:schemeClr val="accent2">
                    <a:lumMod val="60000"/>
                    <a:lumOff val="40000"/>
                  </a:schemeClr>
                </a:solidFill>
              </a:rPr>
              <a:t>1- Pull base or passive </a:t>
            </a:r>
            <a:r>
              <a:rPr lang="en-US" sz="2800" dirty="0" err="1">
                <a:solidFill>
                  <a:schemeClr val="accent2">
                    <a:lumMod val="60000"/>
                    <a:lumOff val="40000"/>
                  </a:schemeClr>
                </a:solidFill>
              </a:rPr>
              <a:t>monitroring</a:t>
            </a:r>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2- Push base or active monitoring</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Bonus: When to use which?</a:t>
            </a:r>
          </a:p>
          <a:p>
            <a:pPr marL="457200" lvl="1"/>
            <a:r>
              <a:rPr lang="en-US" sz="2800" dirty="0">
                <a:solidFill>
                  <a:schemeClr val="accent2">
                    <a:lumMod val="60000"/>
                    <a:lumOff val="40000"/>
                  </a:schemeClr>
                </a:solidFill>
              </a:rPr>
              <a:t>Use Pull </a:t>
            </a:r>
            <a:r>
              <a:rPr lang="en-US" sz="2800" dirty="0" err="1">
                <a:solidFill>
                  <a:schemeClr val="accent2">
                    <a:lumMod val="60000"/>
                    <a:lumOff val="40000"/>
                  </a:schemeClr>
                </a:solidFill>
              </a:rPr>
              <a:t>if:Your</a:t>
            </a:r>
            <a:r>
              <a:rPr lang="en-US" sz="2800" dirty="0">
                <a:solidFill>
                  <a:schemeClr val="accent2">
                    <a:lumMod val="60000"/>
                    <a:lumOff val="40000"/>
                  </a:schemeClr>
                </a:solidFill>
              </a:rPr>
              <a:t> monitoring server can reach targets </a:t>
            </a:r>
            <a:r>
              <a:rPr lang="en-US" sz="2800" dirty="0" err="1">
                <a:solidFill>
                  <a:schemeClr val="accent2">
                    <a:lumMod val="60000"/>
                    <a:lumOff val="40000"/>
                  </a:schemeClr>
                </a:solidFill>
              </a:rPr>
              <a:t>directlyTargets</a:t>
            </a:r>
            <a:r>
              <a:rPr lang="en-US" sz="2800" dirty="0">
                <a:solidFill>
                  <a:schemeClr val="accent2">
                    <a:lumMod val="60000"/>
                    <a:lumOff val="40000"/>
                  </a:schemeClr>
                </a:solidFill>
              </a:rPr>
              <a:t> are long-lived services with stable network </a:t>
            </a:r>
            <a:r>
              <a:rPr lang="en-US" sz="2800" dirty="0" err="1">
                <a:solidFill>
                  <a:schemeClr val="accent2">
                    <a:lumMod val="60000"/>
                    <a:lumOff val="40000"/>
                  </a:schemeClr>
                </a:solidFill>
              </a:rPr>
              <a:t>addressesYou</a:t>
            </a:r>
            <a:r>
              <a:rPr lang="en-US" sz="2800" dirty="0">
                <a:solidFill>
                  <a:schemeClr val="accent2">
                    <a:lumMod val="60000"/>
                    <a:lumOff val="40000"/>
                  </a:schemeClr>
                </a:solidFill>
              </a:rPr>
              <a:t> want centralized control over scraping </a:t>
            </a:r>
            <a:r>
              <a:rPr lang="en-US" sz="2800" dirty="0" err="1">
                <a:solidFill>
                  <a:schemeClr val="accent2">
                    <a:lumMod val="60000"/>
                    <a:lumOff val="40000"/>
                  </a:schemeClr>
                </a:solidFill>
              </a:rPr>
              <a:t>frequencyUse</a:t>
            </a:r>
            <a:r>
              <a:rPr lang="en-US" sz="2800" dirty="0">
                <a:solidFill>
                  <a:schemeClr val="accent2">
                    <a:lumMod val="60000"/>
                    <a:lumOff val="40000"/>
                  </a:schemeClr>
                </a:solidFill>
              </a:rPr>
              <a:t> </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Push </a:t>
            </a:r>
            <a:r>
              <a:rPr lang="en-US" sz="2800" dirty="0" err="1">
                <a:solidFill>
                  <a:schemeClr val="accent2">
                    <a:lumMod val="60000"/>
                    <a:lumOff val="40000"/>
                  </a:schemeClr>
                </a:solidFill>
              </a:rPr>
              <a:t>if:Targets</a:t>
            </a:r>
            <a:r>
              <a:rPr lang="en-US" sz="2800" dirty="0">
                <a:solidFill>
                  <a:schemeClr val="accent2">
                    <a:lumMod val="60000"/>
                    <a:lumOff val="40000"/>
                  </a:schemeClr>
                </a:solidFill>
              </a:rPr>
              <a:t> are behind firewalls or NAT, unreachable by monitoring </a:t>
            </a:r>
            <a:r>
              <a:rPr lang="en-US" sz="2800" dirty="0" err="1">
                <a:solidFill>
                  <a:schemeClr val="accent2">
                    <a:lumMod val="60000"/>
                    <a:lumOff val="40000"/>
                  </a:schemeClr>
                </a:solidFill>
              </a:rPr>
              <a:t>serverYou</a:t>
            </a:r>
            <a:r>
              <a:rPr lang="en-US" sz="2800" dirty="0">
                <a:solidFill>
                  <a:schemeClr val="accent2">
                    <a:lumMod val="60000"/>
                    <a:lumOff val="40000"/>
                  </a:schemeClr>
                </a:solidFill>
              </a:rPr>
              <a:t> want the client to decide when metrics are sent</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72172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Metric </a:t>
            </a:r>
            <a:r>
              <a:rPr lang="en-US" sz="2800" dirty="0" err="1">
                <a:solidFill>
                  <a:schemeClr val="accent2">
                    <a:lumMod val="60000"/>
                    <a:lumOff val="40000"/>
                  </a:schemeClr>
                </a:solidFill>
              </a:rPr>
              <a:t>metod</a:t>
            </a:r>
            <a:r>
              <a:rPr lang="en-US" sz="2800" dirty="0">
                <a:solidFill>
                  <a:schemeClr val="accent2">
                    <a:lumMod val="60000"/>
                    <a:lumOff val="40000"/>
                  </a:schemeClr>
                </a:solidFill>
              </a:rPr>
              <a:t>  collect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7417415"/>
          </a:xfrm>
          <a:prstGeom prst="rect">
            <a:avLst/>
          </a:prstGeom>
          <a:noFill/>
        </p:spPr>
        <p:txBody>
          <a:bodyPr wrap="square">
            <a:spAutoFit/>
          </a:bodyPr>
          <a:lstStyle/>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8E09974E-A71C-52CF-B14A-23A887910C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362" y="2221652"/>
            <a:ext cx="12801600" cy="7417414"/>
          </a:xfrm>
          <a:prstGeom prst="rect">
            <a:avLst/>
          </a:prstGeom>
        </p:spPr>
      </p:pic>
    </p:spTree>
    <p:extLst>
      <p:ext uri="{BB962C8B-B14F-4D97-AF65-F5344CB8AC3E}">
        <p14:creationId xmlns:p14="http://schemas.microsoft.com/office/powerpoint/2010/main" val="38244261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4 The Four Golden Signals (Google SRE)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7417415"/>
          </a:xfrm>
          <a:prstGeom prst="rect">
            <a:avLst/>
          </a:prstGeom>
          <a:noFill/>
        </p:spPr>
        <p:txBody>
          <a:bodyPr wrap="square">
            <a:spAutoFit/>
          </a:bodyPr>
          <a:lstStyle/>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7F7742D4-283E-AD58-E3E7-BC05D35443CE}"/>
              </a:ext>
            </a:extLst>
          </p:cNvPr>
          <p:cNvGraphicFramePr>
            <a:graphicFrameLocks noGrp="1"/>
          </p:cNvGraphicFramePr>
          <p:nvPr>
            <p:extLst>
              <p:ext uri="{D42A27DB-BD31-4B8C-83A1-F6EECF244321}">
                <p14:modId xmlns:p14="http://schemas.microsoft.com/office/powerpoint/2010/main" val="1236306312"/>
              </p:ext>
            </p:extLst>
          </p:nvPr>
        </p:nvGraphicFramePr>
        <p:xfrm>
          <a:off x="914400" y="1949450"/>
          <a:ext cx="16471899" cy="7417412"/>
        </p:xfrm>
        <a:graphic>
          <a:graphicData uri="http://schemas.openxmlformats.org/drawingml/2006/table">
            <a:tbl>
              <a:tblPr/>
              <a:tblGrid>
                <a:gridCol w="5490633">
                  <a:extLst>
                    <a:ext uri="{9D8B030D-6E8A-4147-A177-3AD203B41FA5}">
                      <a16:colId xmlns:a16="http://schemas.microsoft.com/office/drawing/2014/main" val="3630289797"/>
                    </a:ext>
                  </a:extLst>
                </a:gridCol>
                <a:gridCol w="5490633">
                  <a:extLst>
                    <a:ext uri="{9D8B030D-6E8A-4147-A177-3AD203B41FA5}">
                      <a16:colId xmlns:a16="http://schemas.microsoft.com/office/drawing/2014/main" val="3381521759"/>
                    </a:ext>
                  </a:extLst>
                </a:gridCol>
                <a:gridCol w="5490633">
                  <a:extLst>
                    <a:ext uri="{9D8B030D-6E8A-4147-A177-3AD203B41FA5}">
                      <a16:colId xmlns:a16="http://schemas.microsoft.com/office/drawing/2014/main" val="221943856"/>
                    </a:ext>
                  </a:extLst>
                </a:gridCol>
              </a:tblGrid>
              <a:tr h="927176">
                <a:tc>
                  <a:txBody>
                    <a:bodyPr/>
                    <a:lstStyle/>
                    <a:p>
                      <a:r>
                        <a:rPr lang="en-US" dirty="0"/>
                        <a:t>Signal</a:t>
                      </a:r>
                    </a:p>
                  </a:txBody>
                  <a:tcPr anchor="ctr">
                    <a:lnL>
                      <a:noFill/>
                    </a:lnL>
                    <a:lnR>
                      <a:noFill/>
                    </a:lnR>
                    <a:lnT>
                      <a:noFill/>
                    </a:lnT>
                    <a:lnB>
                      <a:noFill/>
                    </a:lnB>
                    <a:solidFill>
                      <a:schemeClr val="accent2">
                        <a:lumMod val="40000"/>
                        <a:lumOff val="60000"/>
                      </a:schemeClr>
                    </a:solidFill>
                  </a:tcPr>
                </a:tc>
                <a:tc>
                  <a:txBody>
                    <a:bodyPr/>
                    <a:lstStyle/>
                    <a:p>
                      <a:r>
                        <a:rPr lang="en-US"/>
                        <a:t>What it Measures</a:t>
                      </a:r>
                    </a:p>
                  </a:txBody>
                  <a:tcPr anchor="ctr">
                    <a:lnL>
                      <a:noFill/>
                    </a:lnL>
                    <a:lnR>
                      <a:noFill/>
                    </a:lnR>
                    <a:lnT>
                      <a:noFill/>
                    </a:lnT>
                    <a:lnB>
                      <a:noFill/>
                    </a:lnB>
                    <a:solidFill>
                      <a:schemeClr val="accent2">
                        <a:lumMod val="40000"/>
                        <a:lumOff val="60000"/>
                      </a:schemeClr>
                    </a:solidFill>
                  </a:tcPr>
                </a:tc>
                <a:tc>
                  <a:txBody>
                    <a:bodyPr/>
                    <a:lstStyle/>
                    <a:p>
                      <a:r>
                        <a:rPr lang="en-US"/>
                        <a:t>Why it's Important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168364438"/>
                  </a:ext>
                </a:extLst>
              </a:tr>
              <a:tr h="1622559">
                <a:tc>
                  <a:txBody>
                    <a:bodyPr/>
                    <a:lstStyle/>
                    <a:p>
                      <a:r>
                        <a:rPr lang="en-US" b="1" dirty="0"/>
                        <a:t>Latency</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dirty="0"/>
                        <a:t>Time taken to serve a request</a:t>
                      </a:r>
                    </a:p>
                  </a:txBody>
                  <a:tcPr anchor="ctr">
                    <a:lnL>
                      <a:noFill/>
                    </a:lnL>
                    <a:lnR>
                      <a:noFill/>
                    </a:lnR>
                    <a:lnT>
                      <a:noFill/>
                    </a:lnT>
                    <a:lnB>
                      <a:noFill/>
                    </a:lnB>
                    <a:solidFill>
                      <a:schemeClr val="accent2">
                        <a:lumMod val="40000"/>
                        <a:lumOff val="60000"/>
                      </a:schemeClr>
                    </a:solidFill>
                  </a:tcPr>
                </a:tc>
                <a:tc>
                  <a:txBody>
                    <a:bodyPr/>
                    <a:lstStyle/>
                    <a:p>
                      <a:r>
                        <a:rPr lang="en-US"/>
                        <a:t>High latency means slow performance; users perceive lag or delays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204098583"/>
                  </a:ext>
                </a:extLst>
              </a:tr>
              <a:tr h="1622559">
                <a:tc>
                  <a:txBody>
                    <a:bodyPr/>
                    <a:lstStyle/>
                    <a:p>
                      <a:r>
                        <a:rPr lang="en-US" b="1"/>
                        <a:t>Traffic</a:t>
                      </a:r>
                      <a:endParaRPr lang="en-US"/>
                    </a:p>
                  </a:txBody>
                  <a:tcPr anchor="ctr">
                    <a:lnL>
                      <a:noFill/>
                    </a:lnL>
                    <a:lnR>
                      <a:noFill/>
                    </a:lnR>
                    <a:lnT>
                      <a:noFill/>
                    </a:lnT>
                    <a:lnB>
                      <a:noFill/>
                    </a:lnB>
                    <a:solidFill>
                      <a:schemeClr val="accent2">
                        <a:lumMod val="40000"/>
                        <a:lumOff val="60000"/>
                      </a:schemeClr>
                    </a:solidFill>
                  </a:tcPr>
                </a:tc>
                <a:tc>
                  <a:txBody>
                    <a:bodyPr/>
                    <a:lstStyle/>
                    <a:p>
                      <a:r>
                        <a:rPr lang="en-US" dirty="0"/>
                        <a:t>Amount of demand on the system (e.g., QPS, RPS, bytes/sec)</a:t>
                      </a:r>
                    </a:p>
                  </a:txBody>
                  <a:tcPr anchor="ctr">
                    <a:lnL>
                      <a:noFill/>
                    </a:lnL>
                    <a:lnR>
                      <a:noFill/>
                    </a:lnR>
                    <a:lnT>
                      <a:noFill/>
                    </a:lnT>
                    <a:lnB>
                      <a:noFill/>
                    </a:lnB>
                    <a:solidFill>
                      <a:schemeClr val="accent2">
                        <a:lumMod val="40000"/>
                        <a:lumOff val="60000"/>
                      </a:schemeClr>
                    </a:solidFill>
                  </a:tcPr>
                </a:tc>
                <a:tc>
                  <a:txBody>
                    <a:bodyPr/>
                    <a:lstStyle/>
                    <a:p>
                      <a:r>
                        <a:rPr lang="en-US"/>
                        <a:t>Shows how much load your system is handling</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689929021"/>
                  </a:ext>
                </a:extLst>
              </a:tr>
              <a:tr h="1622559">
                <a:tc>
                  <a:txBody>
                    <a:bodyPr/>
                    <a:lstStyle/>
                    <a:p>
                      <a:r>
                        <a:rPr lang="en-US" b="1" dirty="0"/>
                        <a:t>Errors</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Rate of failed requests (HTTP 500, exceptions, etc.)</a:t>
                      </a:r>
                    </a:p>
                  </a:txBody>
                  <a:tcPr anchor="ctr">
                    <a:lnL>
                      <a:noFill/>
                    </a:lnL>
                    <a:lnR>
                      <a:noFill/>
                    </a:lnR>
                    <a:lnT>
                      <a:noFill/>
                    </a:lnT>
                    <a:lnB>
                      <a:noFill/>
                    </a:lnB>
                    <a:solidFill>
                      <a:schemeClr val="accent2">
                        <a:lumMod val="40000"/>
                        <a:lumOff val="60000"/>
                      </a:schemeClr>
                    </a:solidFill>
                  </a:tcPr>
                </a:tc>
                <a:tc>
                  <a:txBody>
                    <a:bodyPr/>
                    <a:lstStyle/>
                    <a:p>
                      <a:r>
                        <a:rPr lang="en-US"/>
                        <a:t>Tracks reliability; error spikes usually mean something’s broken</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632641698"/>
                  </a:ext>
                </a:extLst>
              </a:tr>
              <a:tr h="1622559">
                <a:tc>
                  <a:txBody>
                    <a:bodyPr/>
                    <a:lstStyle/>
                    <a:p>
                      <a:r>
                        <a:rPr lang="en-US" b="1"/>
                        <a:t>Saturation</a:t>
                      </a:r>
                      <a:endParaRPr lang="en-US"/>
                    </a:p>
                  </a:txBody>
                  <a:tcPr anchor="ctr">
                    <a:lnL>
                      <a:noFill/>
                    </a:lnL>
                    <a:lnR>
                      <a:noFill/>
                    </a:lnR>
                    <a:lnT>
                      <a:noFill/>
                    </a:lnT>
                    <a:lnB>
                      <a:noFill/>
                    </a:lnB>
                    <a:solidFill>
                      <a:schemeClr val="accent2">
                        <a:lumMod val="40000"/>
                        <a:lumOff val="60000"/>
                      </a:schemeClr>
                    </a:solidFill>
                  </a:tcPr>
                </a:tc>
                <a:tc>
                  <a:txBody>
                    <a:bodyPr/>
                    <a:lstStyle/>
                    <a:p>
                      <a:r>
                        <a:rPr lang="en-US" dirty="0"/>
                        <a:t>System utilization vs. capacity (e.g., CPU, memory, queue length)</a:t>
                      </a:r>
                    </a:p>
                  </a:txBody>
                  <a:tcPr anchor="ctr">
                    <a:lnL>
                      <a:noFill/>
                    </a:lnL>
                    <a:lnR>
                      <a:noFill/>
                    </a:lnR>
                    <a:lnT>
                      <a:noFill/>
                    </a:lnT>
                    <a:lnB>
                      <a:noFill/>
                    </a:lnB>
                    <a:solidFill>
                      <a:schemeClr val="accent2">
                        <a:lumMod val="40000"/>
                        <a:lumOff val="60000"/>
                      </a:schemeClr>
                    </a:solidFill>
                  </a:tcPr>
                </a:tc>
                <a:tc>
                  <a:txBody>
                    <a:bodyPr/>
                    <a:lstStyle/>
                    <a:p>
                      <a:r>
                        <a:rPr lang="en-US" dirty="0"/>
                        <a:t>Indicates how "full" your system is; predicts potential bottlenecks or slowdowns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538723543"/>
                  </a:ext>
                </a:extLst>
              </a:tr>
            </a:tbl>
          </a:graphicData>
        </a:graphic>
      </p:graphicFrame>
    </p:spTree>
    <p:extLst>
      <p:ext uri="{BB962C8B-B14F-4D97-AF65-F5344CB8AC3E}">
        <p14:creationId xmlns:p14="http://schemas.microsoft.com/office/powerpoint/2010/main" val="5446281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Prometheus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5693866"/>
          </a:xfrm>
          <a:prstGeom prst="rect">
            <a:avLst/>
          </a:prstGeom>
          <a:noFill/>
        </p:spPr>
        <p:txBody>
          <a:bodyPr wrap="square">
            <a:spAutoFit/>
          </a:bodyPr>
          <a:lstStyle/>
          <a:p>
            <a:r>
              <a:rPr lang="en-US" sz="2800" b="1" dirty="0">
                <a:solidFill>
                  <a:schemeClr val="accent2">
                    <a:lumMod val="40000"/>
                    <a:lumOff val="60000"/>
                  </a:schemeClr>
                </a:solidFill>
              </a:rPr>
              <a:t>Prometheus</a:t>
            </a:r>
            <a:r>
              <a:rPr lang="en-US" sz="2800" dirty="0">
                <a:solidFill>
                  <a:schemeClr val="accent2">
                    <a:lumMod val="40000"/>
                    <a:lumOff val="60000"/>
                  </a:schemeClr>
                </a:solidFill>
              </a:rPr>
              <a:t> is an open-source </a:t>
            </a:r>
            <a:r>
              <a:rPr lang="en-US" sz="2800" b="1" dirty="0">
                <a:solidFill>
                  <a:schemeClr val="accent2">
                    <a:lumMod val="40000"/>
                    <a:lumOff val="60000"/>
                  </a:schemeClr>
                </a:solidFill>
              </a:rPr>
              <a:t>monitoring and alerting</a:t>
            </a:r>
            <a:r>
              <a:rPr lang="en-US" sz="2800" dirty="0">
                <a:solidFill>
                  <a:schemeClr val="accent2">
                    <a:lumMod val="40000"/>
                    <a:lumOff val="60000"/>
                  </a:schemeClr>
                </a:solidFill>
              </a:rPr>
              <a:t> system designed for </a:t>
            </a:r>
            <a:r>
              <a:rPr lang="en-US" sz="2800" b="1" dirty="0">
                <a:solidFill>
                  <a:schemeClr val="accent2">
                    <a:lumMod val="40000"/>
                    <a:lumOff val="60000"/>
                  </a:schemeClr>
                </a:solidFill>
              </a:rPr>
              <a:t>reliability, scalability, and simplicity</a:t>
            </a:r>
            <a:r>
              <a:rPr lang="en-US" sz="2800" dirty="0">
                <a:solidFill>
                  <a:schemeClr val="accent2">
                    <a:lumMod val="40000"/>
                    <a:lumOff val="60000"/>
                  </a:schemeClr>
                </a:solidFill>
              </a:rPr>
              <a:t> — originally developed at </a:t>
            </a:r>
            <a:r>
              <a:rPr lang="en-US" sz="2800" b="1" dirty="0">
                <a:solidFill>
                  <a:schemeClr val="accent2">
                    <a:lumMod val="40000"/>
                    <a:lumOff val="60000"/>
                  </a:schemeClr>
                </a:solidFill>
              </a:rPr>
              <a:t>SoundCloud</a:t>
            </a:r>
            <a:r>
              <a:rPr lang="en-US" sz="2800" dirty="0">
                <a:solidFill>
                  <a:schemeClr val="accent2">
                    <a:lumMod val="40000"/>
                    <a:lumOff val="60000"/>
                  </a:schemeClr>
                </a:solidFill>
              </a:rPr>
              <a:t> and now part of the </a:t>
            </a:r>
            <a:r>
              <a:rPr lang="en-US" sz="2800" b="1" dirty="0">
                <a:solidFill>
                  <a:schemeClr val="accent2">
                    <a:lumMod val="40000"/>
                    <a:lumOff val="60000"/>
                  </a:schemeClr>
                </a:solidFill>
              </a:rPr>
              <a:t>Cloud Native Computing Foundation (CNCF)</a:t>
            </a:r>
            <a:r>
              <a:rPr lang="en-US" sz="2800" dirty="0">
                <a:solidFill>
                  <a:schemeClr val="accent2">
                    <a:lumMod val="40000"/>
                    <a:lumOff val="60000"/>
                  </a:schemeClr>
                </a:solidFill>
              </a:rPr>
              <a:t>.</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It is one of the most popular tools for </a:t>
            </a:r>
            <a:r>
              <a:rPr lang="en-US" sz="2800" b="1" dirty="0">
                <a:solidFill>
                  <a:schemeClr val="accent2">
                    <a:lumMod val="40000"/>
                    <a:lumOff val="60000"/>
                  </a:schemeClr>
                </a:solidFill>
              </a:rPr>
              <a:t>time-series data monitoring</a:t>
            </a:r>
            <a:r>
              <a:rPr lang="en-US" sz="2800" dirty="0">
                <a:solidFill>
                  <a:schemeClr val="accent2">
                    <a:lumMod val="40000"/>
                    <a:lumOff val="60000"/>
                  </a:schemeClr>
                </a:solidFill>
              </a:rPr>
              <a:t>, especially in </a:t>
            </a:r>
            <a:r>
              <a:rPr lang="en-US" sz="2800" b="1" dirty="0">
                <a:solidFill>
                  <a:schemeClr val="accent2">
                    <a:lumMod val="40000"/>
                    <a:lumOff val="60000"/>
                  </a:schemeClr>
                </a:solidFill>
              </a:rPr>
              <a:t>cloud-native</a:t>
            </a:r>
            <a:r>
              <a:rPr lang="en-US" sz="2800" dirty="0">
                <a:solidFill>
                  <a:schemeClr val="accent2">
                    <a:lumMod val="40000"/>
                    <a:lumOff val="60000"/>
                  </a:schemeClr>
                </a:solidFill>
              </a:rPr>
              <a:t> environments like Kubernetes.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https://prometheus.io</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C62F237D-C682-BDF7-3524-A977A63936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26950" y="5193428"/>
            <a:ext cx="4077629" cy="3429781"/>
          </a:xfrm>
          <a:prstGeom prst="rect">
            <a:avLst/>
          </a:prstGeom>
        </p:spPr>
      </p:pic>
    </p:spTree>
    <p:extLst>
      <p:ext uri="{BB962C8B-B14F-4D97-AF65-F5344CB8AC3E}">
        <p14:creationId xmlns:p14="http://schemas.microsoft.com/office/powerpoint/2010/main" val="3374539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14281036" cy="751488"/>
          </a:xfrm>
          <a:prstGeom prst="rect">
            <a:avLst/>
          </a:prstGeom>
        </p:spPr>
        <p:txBody>
          <a:bodyPr vert="horz" wrap="square" lIns="0" tIns="12700" rIns="0" bIns="0" rtlCol="0">
            <a:spAutoFit/>
          </a:bodyPr>
          <a:lstStyle/>
          <a:p>
            <a:pPr marL="12700">
              <a:lnSpc>
                <a:spcPct val="100000"/>
              </a:lnSpc>
              <a:spcBef>
                <a:spcPts val="100"/>
              </a:spcBef>
            </a:pPr>
            <a:r>
              <a:rPr lang="en-US" sz="4800" spc="-180" dirty="0"/>
              <a:t>APPLICATION SERVER VS WEB SERVER</a:t>
            </a:r>
            <a:endParaRPr sz="4800" dirty="0"/>
          </a:p>
        </p:txBody>
      </p:sp>
      <p:sp>
        <p:nvSpPr>
          <p:cNvPr id="4" name="object 4"/>
          <p:cNvSpPr txBox="1"/>
          <p:nvPr/>
        </p:nvSpPr>
        <p:spPr>
          <a:xfrm>
            <a:off x="1954961" y="2611729"/>
            <a:ext cx="11843589" cy="825867"/>
          </a:xfrm>
          <a:prstGeom prst="rect">
            <a:avLst/>
          </a:prstGeom>
        </p:spPr>
        <p:txBody>
          <a:bodyPr vert="horz" wrap="square" lIns="0" tIns="12700" rIns="0" bIns="0" rtlCol="0">
            <a:spAutoFit/>
          </a:bodyPr>
          <a:lstStyle/>
          <a:p>
            <a:pPr algn="l"/>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FC0B340E-DDA6-E59D-F76F-819A2C4B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750" y="2927236"/>
            <a:ext cx="11734800" cy="5651614"/>
          </a:xfrm>
          <a:prstGeom prst="rect">
            <a:avLst/>
          </a:prstGeom>
        </p:spPr>
      </p:pic>
    </p:spTree>
    <p:extLst>
      <p:ext uri="{BB962C8B-B14F-4D97-AF65-F5344CB8AC3E}">
        <p14:creationId xmlns:p14="http://schemas.microsoft.com/office/powerpoint/2010/main" val="29131348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Prometheus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4401205"/>
          </a:xfrm>
          <a:prstGeom prst="rect">
            <a:avLst/>
          </a:prstGeom>
          <a:noFill/>
        </p:spPr>
        <p:txBody>
          <a:bodyPr wrap="square">
            <a:spAutoFit/>
          </a:bodyPr>
          <a:lstStyle/>
          <a:p>
            <a:r>
              <a:rPr lang="en-US" sz="2800" b="1" dirty="0">
                <a:solidFill>
                  <a:schemeClr val="accent2">
                    <a:lumMod val="40000"/>
                    <a:lumOff val="60000"/>
                  </a:schemeClr>
                </a:solidFill>
              </a:rPr>
              <a:t>What is </a:t>
            </a:r>
            <a:r>
              <a:rPr lang="en-US" sz="2800" b="1" dirty="0" err="1">
                <a:solidFill>
                  <a:schemeClr val="accent2">
                    <a:lumMod val="40000"/>
                    <a:lumOff val="60000"/>
                  </a:schemeClr>
                </a:solidFill>
              </a:rPr>
              <a:t>PromQL</a:t>
            </a:r>
            <a:r>
              <a:rPr lang="en-US" sz="2800" b="1" dirty="0">
                <a:solidFill>
                  <a:schemeClr val="accent2">
                    <a:lumMod val="40000"/>
                    <a:lumOff val="60000"/>
                  </a:schemeClr>
                </a:solidFill>
              </a:rPr>
              <a:t>?</a:t>
            </a:r>
          </a:p>
          <a:p>
            <a:endParaRPr lang="en-US" sz="2800" b="1" dirty="0">
              <a:solidFill>
                <a:schemeClr val="accent2">
                  <a:lumMod val="40000"/>
                  <a:lumOff val="60000"/>
                </a:schemeClr>
              </a:solidFill>
            </a:endParaRPr>
          </a:p>
          <a:p>
            <a:r>
              <a:rPr lang="en-US" sz="2800" b="1" dirty="0" err="1">
                <a:solidFill>
                  <a:schemeClr val="accent2">
                    <a:lumMod val="40000"/>
                    <a:lumOff val="60000"/>
                  </a:schemeClr>
                </a:solidFill>
              </a:rPr>
              <a:t>PromQL</a:t>
            </a:r>
            <a:r>
              <a:rPr lang="en-US" sz="2800" b="1" dirty="0">
                <a:solidFill>
                  <a:schemeClr val="accent2">
                    <a:lumMod val="40000"/>
                    <a:lumOff val="60000"/>
                  </a:schemeClr>
                </a:solidFill>
              </a:rPr>
              <a:t> (Prometheus Query Language) is the powerful and flexible query language used by Prometheus to extract and analyze time-series </a:t>
            </a:r>
            <a:r>
              <a:rPr lang="en-US" sz="2800" b="1" dirty="0" err="1">
                <a:solidFill>
                  <a:schemeClr val="accent2">
                    <a:lumMod val="40000"/>
                    <a:lumOff val="60000"/>
                  </a:schemeClr>
                </a:solidFill>
              </a:rPr>
              <a:t>metrics.It's</a:t>
            </a:r>
            <a:r>
              <a:rPr lang="en-US" sz="2800" b="1" dirty="0">
                <a:solidFill>
                  <a:schemeClr val="accent2">
                    <a:lumMod val="40000"/>
                    <a:lumOff val="60000"/>
                  </a:schemeClr>
                </a:solidFill>
              </a:rPr>
              <a:t> what allows you </a:t>
            </a:r>
            <a:r>
              <a:rPr lang="en-US" sz="2800" b="1" dirty="0" err="1">
                <a:solidFill>
                  <a:schemeClr val="accent2">
                    <a:lumMod val="40000"/>
                    <a:lumOff val="60000"/>
                  </a:schemeClr>
                </a:solidFill>
              </a:rPr>
              <a:t>to:Query</a:t>
            </a:r>
            <a:r>
              <a:rPr lang="en-US" sz="2800" b="1" dirty="0">
                <a:solidFill>
                  <a:schemeClr val="accent2">
                    <a:lumMod val="40000"/>
                    <a:lumOff val="60000"/>
                  </a:schemeClr>
                </a:solidFill>
              </a:rPr>
              <a:t> current or historical </a:t>
            </a:r>
            <a:r>
              <a:rPr lang="en-US" sz="2800" b="1" dirty="0" err="1">
                <a:solidFill>
                  <a:schemeClr val="accent2">
                    <a:lumMod val="40000"/>
                    <a:lumOff val="60000"/>
                  </a:schemeClr>
                </a:solidFill>
              </a:rPr>
              <a:t>metricsPerform</a:t>
            </a:r>
            <a:r>
              <a:rPr lang="en-US" sz="2800" b="1" dirty="0">
                <a:solidFill>
                  <a:schemeClr val="accent2">
                    <a:lumMod val="40000"/>
                    <a:lumOff val="60000"/>
                  </a:schemeClr>
                </a:solidFill>
              </a:rPr>
              <a:t> calculations (rates, averages, percentiles)Filter by labels (e.g., method="GET")Build alerts and dashboards</a:t>
            </a:r>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265F8BC3-E5C7-7E9C-6A15-7FBD77AFE3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0550" y="4704793"/>
            <a:ext cx="12552846" cy="4781768"/>
          </a:xfrm>
          <a:prstGeom prst="rect">
            <a:avLst/>
          </a:prstGeom>
        </p:spPr>
      </p:pic>
    </p:spTree>
    <p:extLst>
      <p:ext uri="{BB962C8B-B14F-4D97-AF65-F5344CB8AC3E}">
        <p14:creationId xmlns:p14="http://schemas.microsoft.com/office/powerpoint/2010/main" val="2081362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Prometheus  Architecture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595060"/>
            <a:ext cx="16660377" cy="8279190"/>
          </a:xfrm>
          <a:prstGeom prst="rect">
            <a:avLst/>
          </a:prstGeom>
          <a:noFill/>
        </p:spPr>
        <p:txBody>
          <a:bodyPr wrap="square">
            <a:spAutoFit/>
          </a:bodyPr>
          <a:lstStyle/>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B283CCC0-812C-C77E-E237-4406D495210C}"/>
              </a:ext>
            </a:extLst>
          </p:cNvPr>
          <p:cNvGraphicFramePr>
            <a:graphicFrameLocks noGrp="1"/>
          </p:cNvGraphicFramePr>
          <p:nvPr>
            <p:extLst>
              <p:ext uri="{D42A27DB-BD31-4B8C-83A1-F6EECF244321}">
                <p14:modId xmlns:p14="http://schemas.microsoft.com/office/powerpoint/2010/main" val="957482772"/>
              </p:ext>
            </p:extLst>
          </p:nvPr>
        </p:nvGraphicFramePr>
        <p:xfrm>
          <a:off x="938649" y="1797050"/>
          <a:ext cx="16471900" cy="3196413"/>
        </p:xfrm>
        <a:graphic>
          <a:graphicData uri="http://schemas.openxmlformats.org/drawingml/2006/table">
            <a:tbl>
              <a:tblPr/>
              <a:tblGrid>
                <a:gridCol w="8235950">
                  <a:extLst>
                    <a:ext uri="{9D8B030D-6E8A-4147-A177-3AD203B41FA5}">
                      <a16:colId xmlns:a16="http://schemas.microsoft.com/office/drawing/2014/main" val="2671183760"/>
                    </a:ext>
                  </a:extLst>
                </a:gridCol>
                <a:gridCol w="8235950">
                  <a:extLst>
                    <a:ext uri="{9D8B030D-6E8A-4147-A177-3AD203B41FA5}">
                      <a16:colId xmlns:a16="http://schemas.microsoft.com/office/drawing/2014/main" val="3916167991"/>
                    </a:ext>
                  </a:extLst>
                </a:gridCol>
              </a:tblGrid>
              <a:tr h="661257">
                <a:tc>
                  <a:txBody>
                    <a:bodyPr/>
                    <a:lstStyle/>
                    <a:p>
                      <a:r>
                        <a:rPr lang="en-US" dirty="0"/>
                        <a:t>Component</a:t>
                      </a:r>
                    </a:p>
                  </a:txBody>
                  <a:tcPr anchor="ctr">
                    <a:lnL>
                      <a:noFill/>
                    </a:lnL>
                    <a:lnR>
                      <a:noFill/>
                    </a:lnR>
                    <a:lnT>
                      <a:noFill/>
                    </a:lnT>
                    <a:lnB>
                      <a:noFill/>
                    </a:lnB>
                    <a:solidFill>
                      <a:schemeClr val="accent2">
                        <a:lumMod val="20000"/>
                        <a:lumOff val="80000"/>
                      </a:schemeClr>
                    </a:solidFill>
                  </a:tcPr>
                </a:tc>
                <a:tc>
                  <a:txBody>
                    <a:bodyPr/>
                    <a:lstStyle/>
                    <a:p>
                      <a:r>
                        <a:rPr lang="en-US"/>
                        <a:t>Description</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90166097"/>
                  </a:ext>
                </a:extLst>
              </a:tr>
              <a:tr h="422526">
                <a:tc>
                  <a:txBody>
                    <a:bodyPr/>
                    <a:lstStyle/>
                    <a:p>
                      <a:r>
                        <a:rPr lang="en-US" b="1" dirty="0"/>
                        <a:t>Prometheus Server</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The heart of the system — scrapes metrics, stores data in TSDB, runs queries</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250662212"/>
                  </a:ext>
                </a:extLst>
              </a:tr>
              <a:tr h="422526">
                <a:tc>
                  <a:txBody>
                    <a:bodyPr/>
                    <a:lstStyle/>
                    <a:p>
                      <a:r>
                        <a:rPr lang="en-US" b="1"/>
                        <a:t>Exporters</a:t>
                      </a:r>
                      <a:endParaRPr lang="en-US"/>
                    </a:p>
                  </a:txBody>
                  <a:tcPr anchor="ctr">
                    <a:lnL>
                      <a:noFill/>
                    </a:lnL>
                    <a:lnR>
                      <a:noFill/>
                    </a:lnR>
                    <a:lnT>
                      <a:noFill/>
                    </a:lnT>
                    <a:lnB>
                      <a:noFill/>
                    </a:lnB>
                    <a:solidFill>
                      <a:schemeClr val="accent2">
                        <a:lumMod val="20000"/>
                        <a:lumOff val="80000"/>
                      </a:schemeClr>
                    </a:solidFill>
                  </a:tcPr>
                </a:tc>
                <a:tc>
                  <a:txBody>
                    <a:bodyPr/>
                    <a:lstStyle/>
                    <a:p>
                      <a:r>
                        <a:rPr lang="en-US"/>
                        <a:t>Small programs that expose metrics in Prometheus format via HTTP endpoints</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682066649"/>
                  </a:ext>
                </a:extLst>
              </a:tr>
              <a:tr h="422526">
                <a:tc>
                  <a:txBody>
                    <a:bodyPr/>
                    <a:lstStyle/>
                    <a:p>
                      <a:r>
                        <a:rPr lang="en-US" b="1" dirty="0" err="1"/>
                        <a:t>Pushgateway</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Accepts metrics from short-lived jobs (only if push model is needed)</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067163306"/>
                  </a:ext>
                </a:extLst>
              </a:tr>
              <a:tr h="422526">
                <a:tc>
                  <a:txBody>
                    <a:bodyPr/>
                    <a:lstStyle/>
                    <a:p>
                      <a:r>
                        <a:rPr lang="en-US" b="1" dirty="0" err="1"/>
                        <a:t>Alertmanager</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Handles alerts sent by Prometheus; routes them to email, Slack, etc.</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894328607"/>
                  </a:ext>
                </a:extLst>
              </a:tr>
              <a:tr h="422526">
                <a:tc>
                  <a:txBody>
                    <a:bodyPr/>
                    <a:lstStyle/>
                    <a:p>
                      <a:r>
                        <a:rPr lang="en-US" b="1" dirty="0"/>
                        <a:t>Service Discovery</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Automatically discovers scrape targets (Kubernetes, EC2, etc.)</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761951455"/>
                  </a:ext>
                </a:extLst>
              </a:tr>
              <a:tr h="422526">
                <a:tc>
                  <a:txBody>
                    <a:bodyPr/>
                    <a:lstStyle/>
                    <a:p>
                      <a:r>
                        <a:rPr lang="en-US" b="1" dirty="0"/>
                        <a:t>Grafana / Web UI</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dirty="0"/>
                        <a:t>Tools for visualizing metrics and queries</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874687624"/>
                  </a:ext>
                </a:extLst>
              </a:tr>
            </a:tbl>
          </a:graphicData>
        </a:graphic>
      </p:graphicFrame>
      <p:pic>
        <p:nvPicPr>
          <p:cNvPr id="12" name="Picture 11">
            <a:extLst>
              <a:ext uri="{FF2B5EF4-FFF2-40B4-BE49-F238E27FC236}">
                <a16:creationId xmlns:a16="http://schemas.microsoft.com/office/drawing/2014/main" id="{4CC45E0C-D861-D1E1-7D77-E58ED0730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750" y="5019240"/>
            <a:ext cx="12992100" cy="4667932"/>
          </a:xfrm>
          <a:prstGeom prst="rect">
            <a:avLst/>
          </a:prstGeom>
        </p:spPr>
      </p:pic>
    </p:spTree>
    <p:extLst>
      <p:ext uri="{BB962C8B-B14F-4D97-AF65-F5344CB8AC3E}">
        <p14:creationId xmlns:p14="http://schemas.microsoft.com/office/powerpoint/2010/main" val="37564436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19328"/>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exporter vs </a:t>
            </a:r>
            <a:r>
              <a:rPr lang="en-US" sz="3600" dirty="0" err="1">
                <a:solidFill>
                  <a:schemeClr val="accent2">
                    <a:lumMod val="40000"/>
                    <a:lumOff val="60000"/>
                  </a:schemeClr>
                </a:solidFill>
              </a:rPr>
              <a:t>libary</a:t>
            </a:r>
            <a:r>
              <a:rPr lang="en-US" sz="3600" dirty="0">
                <a:solidFill>
                  <a:schemeClr val="accent2">
                    <a:lumMod val="40000"/>
                    <a:lumOff val="60000"/>
                  </a:schemeClr>
                </a:solidFill>
              </a:rPr>
              <a:t> client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465416"/>
            <a:ext cx="16660377" cy="9140964"/>
          </a:xfrm>
          <a:prstGeom prst="rect">
            <a:avLst/>
          </a:prstGeom>
          <a:noFill/>
        </p:spPr>
        <p:txBody>
          <a:bodyPr wrap="square">
            <a:spAutoFit/>
          </a:bodyPr>
          <a:lstStyle/>
          <a:p>
            <a:r>
              <a:rPr lang="en-US" sz="2800" dirty="0">
                <a:solidFill>
                  <a:schemeClr val="accent2">
                    <a:lumMod val="40000"/>
                    <a:lumOff val="60000"/>
                  </a:schemeClr>
                </a:solidFill>
              </a:rPr>
              <a:t>In Prometheus, </a:t>
            </a:r>
            <a:r>
              <a:rPr lang="en-US" sz="2800" b="1" dirty="0">
                <a:solidFill>
                  <a:schemeClr val="accent2">
                    <a:lumMod val="40000"/>
                    <a:lumOff val="60000"/>
                  </a:schemeClr>
                </a:solidFill>
              </a:rPr>
              <a:t>Exporters</a:t>
            </a:r>
            <a:r>
              <a:rPr lang="en-US" sz="2800" dirty="0">
                <a:solidFill>
                  <a:schemeClr val="accent2">
                    <a:lumMod val="40000"/>
                    <a:lumOff val="60000"/>
                  </a:schemeClr>
                </a:solidFill>
              </a:rPr>
              <a:t> and </a:t>
            </a:r>
            <a:r>
              <a:rPr lang="en-US" sz="2800" b="1" dirty="0">
                <a:solidFill>
                  <a:schemeClr val="accent2">
                    <a:lumMod val="40000"/>
                    <a:lumOff val="60000"/>
                  </a:schemeClr>
                </a:solidFill>
              </a:rPr>
              <a:t>Client Libraries</a:t>
            </a:r>
            <a:r>
              <a:rPr lang="en-US" sz="2800" dirty="0">
                <a:solidFill>
                  <a:schemeClr val="accent2">
                    <a:lumMod val="40000"/>
                    <a:lumOff val="60000"/>
                  </a:schemeClr>
                </a:solidFill>
              </a:rPr>
              <a:t> are two different methods of exposing metrics, depending on how much control you have over the target system:</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60000"/>
                    <a:lumOff val="40000"/>
                  </a:schemeClr>
                </a:solidFill>
              </a:rPr>
              <a:t>Exporter</a:t>
            </a:r>
          </a:p>
          <a:p>
            <a:pPr>
              <a:buFont typeface="Arial" panose="020B0604020202020204" pitchFamily="34" charset="0"/>
              <a:buChar char="•"/>
            </a:pPr>
            <a:r>
              <a:rPr lang="en-US" sz="2800" b="1" dirty="0">
                <a:solidFill>
                  <a:schemeClr val="accent2">
                    <a:lumMod val="60000"/>
                    <a:lumOff val="40000"/>
                  </a:schemeClr>
                </a:solidFill>
              </a:rPr>
              <a:t>Definition</a:t>
            </a:r>
            <a:r>
              <a:rPr lang="en-US" sz="2800" dirty="0">
                <a:solidFill>
                  <a:schemeClr val="accent2">
                    <a:lumMod val="60000"/>
                    <a:lumOff val="40000"/>
                  </a:schemeClr>
                </a:solidFill>
              </a:rPr>
              <a:t>: A separate program that collects metrics from a third-party system and exposes them in a Prometheus-compatible format</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Example:</a:t>
            </a:r>
          </a:p>
          <a:p>
            <a:r>
              <a:rPr lang="en-US" sz="2800" dirty="0" err="1">
                <a:solidFill>
                  <a:schemeClr val="accent2">
                    <a:lumMod val="40000"/>
                    <a:lumOff val="60000"/>
                  </a:schemeClr>
                </a:solidFill>
              </a:rPr>
              <a:t>node_exporter</a:t>
            </a:r>
            <a:r>
              <a:rPr lang="en-US" sz="2800" dirty="0">
                <a:solidFill>
                  <a:schemeClr val="accent2">
                    <a:lumMod val="40000"/>
                    <a:lumOff val="60000"/>
                  </a:schemeClr>
                </a:solidFill>
              </a:rPr>
              <a:t> → Exposes Linux system metrics.</a:t>
            </a:r>
          </a:p>
          <a:p>
            <a:r>
              <a:rPr lang="en-US" sz="2800" dirty="0" err="1">
                <a:solidFill>
                  <a:schemeClr val="accent2">
                    <a:lumMod val="40000"/>
                    <a:lumOff val="60000"/>
                  </a:schemeClr>
                </a:solidFill>
              </a:rPr>
              <a:t>mysql_exporter</a:t>
            </a:r>
            <a:r>
              <a:rPr lang="en-US" sz="2800" dirty="0">
                <a:solidFill>
                  <a:schemeClr val="accent2">
                    <a:lumMod val="40000"/>
                    <a:lumOff val="60000"/>
                  </a:schemeClr>
                </a:solidFill>
              </a:rPr>
              <a:t> → Exposes MySQL metrics.</a:t>
            </a:r>
          </a:p>
          <a:p>
            <a:r>
              <a:rPr lang="en-US" sz="2800" dirty="0" err="1">
                <a:solidFill>
                  <a:schemeClr val="accent2">
                    <a:lumMod val="40000"/>
                    <a:lumOff val="60000"/>
                  </a:schemeClr>
                </a:solidFill>
              </a:rPr>
              <a:t>blackbox_exporter</a:t>
            </a:r>
            <a:r>
              <a:rPr lang="en-US" sz="2800" dirty="0">
                <a:solidFill>
                  <a:schemeClr val="accent2">
                    <a:lumMod val="40000"/>
                    <a:lumOff val="60000"/>
                  </a:schemeClr>
                </a:solidFill>
              </a:rPr>
              <a:t> → Probes endpoints (HTTP, TCP,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40000"/>
                    <a:lumOff val="60000"/>
                  </a:schemeClr>
                </a:solidFill>
              </a:rPr>
              <a:t>Client Library</a:t>
            </a:r>
          </a:p>
          <a:p>
            <a:pPr>
              <a:buFont typeface="Arial" panose="020B0604020202020204" pitchFamily="34" charset="0"/>
              <a:buChar char="•"/>
            </a:pPr>
            <a:r>
              <a:rPr lang="en-US" sz="2800" b="1" dirty="0">
                <a:solidFill>
                  <a:schemeClr val="accent2">
                    <a:lumMod val="40000"/>
                    <a:lumOff val="60000"/>
                  </a:schemeClr>
                </a:solidFill>
              </a:rPr>
              <a:t>Definition</a:t>
            </a:r>
            <a:r>
              <a:rPr lang="en-US" sz="2800" dirty="0">
                <a:solidFill>
                  <a:schemeClr val="accent2">
                    <a:lumMod val="40000"/>
                    <a:lumOff val="60000"/>
                  </a:schemeClr>
                </a:solidFill>
              </a:rPr>
              <a:t>: A programming library that developers integrate into their </a:t>
            </a:r>
            <a:r>
              <a:rPr lang="en-US" sz="2800" b="1" dirty="0">
                <a:solidFill>
                  <a:schemeClr val="accent2">
                    <a:lumMod val="40000"/>
                    <a:lumOff val="60000"/>
                  </a:schemeClr>
                </a:solidFill>
              </a:rPr>
              <a:t>own applications</a:t>
            </a:r>
            <a:r>
              <a:rPr lang="en-US" sz="2800" dirty="0">
                <a:solidFill>
                  <a:schemeClr val="accent2">
                    <a:lumMod val="40000"/>
                    <a:lumOff val="60000"/>
                  </a:schemeClr>
                </a:solidFill>
              </a:rPr>
              <a:t> to expose custom metrics.</a:t>
            </a:r>
          </a:p>
          <a:p>
            <a:pPr>
              <a:buFont typeface="Arial" panose="020B0604020202020204" pitchFamily="34" charset="0"/>
              <a:buChar char="•"/>
            </a:pPr>
            <a:r>
              <a:rPr lang="en-US" sz="2800" b="1" dirty="0">
                <a:solidFill>
                  <a:schemeClr val="accent2">
                    <a:lumMod val="40000"/>
                    <a:lumOff val="60000"/>
                  </a:schemeClr>
                </a:solidFill>
              </a:rPr>
              <a:t>Use case</a:t>
            </a:r>
            <a:r>
              <a:rPr lang="en-US" sz="2800" dirty="0">
                <a:solidFill>
                  <a:schemeClr val="accent2">
                    <a:lumMod val="40000"/>
                    <a:lumOff val="60000"/>
                  </a:schemeClr>
                </a:solidFill>
              </a:rPr>
              <a:t>: When you </a:t>
            </a:r>
            <a:r>
              <a:rPr lang="en-US" sz="2800" b="1" dirty="0">
                <a:solidFill>
                  <a:schemeClr val="accent2">
                    <a:lumMod val="40000"/>
                    <a:lumOff val="60000"/>
                  </a:schemeClr>
                </a:solidFill>
              </a:rPr>
              <a:t>can modify the application's source code</a:t>
            </a:r>
            <a:r>
              <a:rPr lang="en-US" sz="2800" dirty="0">
                <a:solidFill>
                  <a:schemeClr val="accent2">
                    <a:lumMod val="40000"/>
                    <a:lumOff val="60000"/>
                  </a:schemeClr>
                </a:solidFill>
              </a:rPr>
              <a:t>.</a:t>
            </a:r>
          </a:p>
          <a:p>
            <a:pPr>
              <a:buFont typeface="Arial" panose="020B0604020202020204" pitchFamily="34" charset="0"/>
              <a:buChar char="•"/>
            </a:pPr>
            <a:r>
              <a:rPr lang="en-US" sz="2800" b="1" dirty="0">
                <a:solidFill>
                  <a:schemeClr val="accent2">
                    <a:lumMod val="40000"/>
                    <a:lumOff val="60000"/>
                  </a:schemeClr>
                </a:solidFill>
              </a:rPr>
              <a:t>Available for</a:t>
            </a:r>
            <a:r>
              <a:rPr lang="en-US" sz="2800" dirty="0">
                <a:solidFill>
                  <a:schemeClr val="accent2">
                    <a:lumMod val="40000"/>
                    <a:lumOff val="60000"/>
                  </a:schemeClr>
                </a:solidFill>
              </a:rPr>
              <a:t>: Go, Python, Java, Ruby,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10530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19328"/>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exporter vs </a:t>
            </a:r>
            <a:r>
              <a:rPr lang="en-US" sz="3600" dirty="0" err="1">
                <a:solidFill>
                  <a:schemeClr val="accent2">
                    <a:lumMod val="40000"/>
                    <a:lumOff val="60000"/>
                  </a:schemeClr>
                </a:solidFill>
              </a:rPr>
              <a:t>libary</a:t>
            </a:r>
            <a:r>
              <a:rPr lang="en-US" sz="3600" dirty="0">
                <a:solidFill>
                  <a:schemeClr val="accent2">
                    <a:lumMod val="40000"/>
                    <a:lumOff val="60000"/>
                  </a:schemeClr>
                </a:solidFill>
              </a:rPr>
              <a:t> client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465416"/>
            <a:ext cx="16660377" cy="9140964"/>
          </a:xfrm>
          <a:prstGeom prst="rect">
            <a:avLst/>
          </a:prstGeom>
          <a:noFill/>
        </p:spPr>
        <p:txBody>
          <a:bodyPr wrap="square">
            <a:spAutoFit/>
          </a:bodyPr>
          <a:lstStyle/>
          <a:p>
            <a:r>
              <a:rPr lang="en-US" sz="2800" dirty="0">
                <a:solidFill>
                  <a:schemeClr val="accent2">
                    <a:lumMod val="40000"/>
                    <a:lumOff val="60000"/>
                  </a:schemeClr>
                </a:solidFill>
              </a:rPr>
              <a:t>In Prometheus, </a:t>
            </a:r>
            <a:r>
              <a:rPr lang="en-US" sz="2800" b="1" dirty="0">
                <a:solidFill>
                  <a:schemeClr val="accent2">
                    <a:lumMod val="40000"/>
                    <a:lumOff val="60000"/>
                  </a:schemeClr>
                </a:solidFill>
              </a:rPr>
              <a:t>Exporters</a:t>
            </a:r>
            <a:r>
              <a:rPr lang="en-US" sz="2800" dirty="0">
                <a:solidFill>
                  <a:schemeClr val="accent2">
                    <a:lumMod val="40000"/>
                    <a:lumOff val="60000"/>
                  </a:schemeClr>
                </a:solidFill>
              </a:rPr>
              <a:t> and </a:t>
            </a:r>
            <a:r>
              <a:rPr lang="en-US" sz="2800" b="1" dirty="0">
                <a:solidFill>
                  <a:schemeClr val="accent2">
                    <a:lumMod val="40000"/>
                    <a:lumOff val="60000"/>
                  </a:schemeClr>
                </a:solidFill>
              </a:rPr>
              <a:t>Client Libraries</a:t>
            </a:r>
            <a:r>
              <a:rPr lang="en-US" sz="2800" dirty="0">
                <a:solidFill>
                  <a:schemeClr val="accent2">
                    <a:lumMod val="40000"/>
                    <a:lumOff val="60000"/>
                  </a:schemeClr>
                </a:solidFill>
              </a:rPr>
              <a:t> are two different methods of exposing metrics, depending on how much control you have over the target system:</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60000"/>
                    <a:lumOff val="40000"/>
                  </a:schemeClr>
                </a:solidFill>
              </a:rPr>
              <a:t>Exporter</a:t>
            </a:r>
          </a:p>
          <a:p>
            <a:pPr>
              <a:buFont typeface="Arial" panose="020B0604020202020204" pitchFamily="34" charset="0"/>
              <a:buChar char="•"/>
            </a:pPr>
            <a:r>
              <a:rPr lang="en-US" sz="2800" b="1" dirty="0">
                <a:solidFill>
                  <a:schemeClr val="accent2">
                    <a:lumMod val="60000"/>
                    <a:lumOff val="40000"/>
                  </a:schemeClr>
                </a:solidFill>
              </a:rPr>
              <a:t>Definition</a:t>
            </a:r>
            <a:r>
              <a:rPr lang="en-US" sz="2800" dirty="0">
                <a:solidFill>
                  <a:schemeClr val="accent2">
                    <a:lumMod val="60000"/>
                    <a:lumOff val="40000"/>
                  </a:schemeClr>
                </a:solidFill>
              </a:rPr>
              <a:t>: A separate program that collects metrics from a third-party system and exposes them in a Prometheus-compatible format</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Example:</a:t>
            </a:r>
          </a:p>
          <a:p>
            <a:r>
              <a:rPr lang="en-US" sz="2800" dirty="0" err="1">
                <a:solidFill>
                  <a:schemeClr val="accent2">
                    <a:lumMod val="40000"/>
                    <a:lumOff val="60000"/>
                  </a:schemeClr>
                </a:solidFill>
              </a:rPr>
              <a:t>node_exporter</a:t>
            </a:r>
            <a:r>
              <a:rPr lang="en-US" sz="2800" dirty="0">
                <a:solidFill>
                  <a:schemeClr val="accent2">
                    <a:lumMod val="40000"/>
                    <a:lumOff val="60000"/>
                  </a:schemeClr>
                </a:solidFill>
              </a:rPr>
              <a:t> → Exposes Linux system metrics.</a:t>
            </a:r>
          </a:p>
          <a:p>
            <a:r>
              <a:rPr lang="en-US" sz="2800" dirty="0" err="1">
                <a:solidFill>
                  <a:schemeClr val="accent2">
                    <a:lumMod val="40000"/>
                    <a:lumOff val="60000"/>
                  </a:schemeClr>
                </a:solidFill>
              </a:rPr>
              <a:t>mysql_exporter</a:t>
            </a:r>
            <a:r>
              <a:rPr lang="en-US" sz="2800" dirty="0">
                <a:solidFill>
                  <a:schemeClr val="accent2">
                    <a:lumMod val="40000"/>
                    <a:lumOff val="60000"/>
                  </a:schemeClr>
                </a:solidFill>
              </a:rPr>
              <a:t> → Exposes MySQL metrics.</a:t>
            </a:r>
          </a:p>
          <a:p>
            <a:r>
              <a:rPr lang="en-US" sz="2800" dirty="0" err="1">
                <a:solidFill>
                  <a:schemeClr val="accent2">
                    <a:lumMod val="40000"/>
                    <a:lumOff val="60000"/>
                  </a:schemeClr>
                </a:solidFill>
              </a:rPr>
              <a:t>blackbox_exporter</a:t>
            </a:r>
            <a:r>
              <a:rPr lang="en-US" sz="2800" dirty="0">
                <a:solidFill>
                  <a:schemeClr val="accent2">
                    <a:lumMod val="40000"/>
                    <a:lumOff val="60000"/>
                  </a:schemeClr>
                </a:solidFill>
              </a:rPr>
              <a:t> → Probes endpoints (HTTP, TCP,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40000"/>
                    <a:lumOff val="60000"/>
                  </a:schemeClr>
                </a:solidFill>
              </a:rPr>
              <a:t>Client Library</a:t>
            </a:r>
          </a:p>
          <a:p>
            <a:pPr>
              <a:buFont typeface="Arial" panose="020B0604020202020204" pitchFamily="34" charset="0"/>
              <a:buChar char="•"/>
            </a:pPr>
            <a:r>
              <a:rPr lang="en-US" sz="2800" b="1" dirty="0">
                <a:solidFill>
                  <a:schemeClr val="accent2">
                    <a:lumMod val="40000"/>
                    <a:lumOff val="60000"/>
                  </a:schemeClr>
                </a:solidFill>
              </a:rPr>
              <a:t>Definition</a:t>
            </a:r>
            <a:r>
              <a:rPr lang="en-US" sz="2800" dirty="0">
                <a:solidFill>
                  <a:schemeClr val="accent2">
                    <a:lumMod val="40000"/>
                    <a:lumOff val="60000"/>
                  </a:schemeClr>
                </a:solidFill>
              </a:rPr>
              <a:t>: A programming library that developers integrate into their </a:t>
            </a:r>
            <a:r>
              <a:rPr lang="en-US" sz="2800" b="1" dirty="0">
                <a:solidFill>
                  <a:schemeClr val="accent2">
                    <a:lumMod val="40000"/>
                    <a:lumOff val="60000"/>
                  </a:schemeClr>
                </a:solidFill>
              </a:rPr>
              <a:t>own applications</a:t>
            </a:r>
            <a:r>
              <a:rPr lang="en-US" sz="2800" dirty="0">
                <a:solidFill>
                  <a:schemeClr val="accent2">
                    <a:lumMod val="40000"/>
                    <a:lumOff val="60000"/>
                  </a:schemeClr>
                </a:solidFill>
              </a:rPr>
              <a:t> to expose custom metrics.</a:t>
            </a:r>
          </a:p>
          <a:p>
            <a:pPr>
              <a:buFont typeface="Arial" panose="020B0604020202020204" pitchFamily="34" charset="0"/>
              <a:buChar char="•"/>
            </a:pPr>
            <a:r>
              <a:rPr lang="en-US" sz="2800" b="1" dirty="0">
                <a:solidFill>
                  <a:schemeClr val="accent2">
                    <a:lumMod val="40000"/>
                    <a:lumOff val="60000"/>
                  </a:schemeClr>
                </a:solidFill>
              </a:rPr>
              <a:t>Use case</a:t>
            </a:r>
            <a:r>
              <a:rPr lang="en-US" sz="2800" dirty="0">
                <a:solidFill>
                  <a:schemeClr val="accent2">
                    <a:lumMod val="40000"/>
                    <a:lumOff val="60000"/>
                  </a:schemeClr>
                </a:solidFill>
              </a:rPr>
              <a:t>: When you </a:t>
            </a:r>
            <a:r>
              <a:rPr lang="en-US" sz="2800" b="1" dirty="0">
                <a:solidFill>
                  <a:schemeClr val="accent2">
                    <a:lumMod val="40000"/>
                    <a:lumOff val="60000"/>
                  </a:schemeClr>
                </a:solidFill>
              </a:rPr>
              <a:t>can modify the application's source code</a:t>
            </a:r>
            <a:r>
              <a:rPr lang="en-US" sz="2800" dirty="0">
                <a:solidFill>
                  <a:schemeClr val="accent2">
                    <a:lumMod val="40000"/>
                    <a:lumOff val="60000"/>
                  </a:schemeClr>
                </a:solidFill>
              </a:rPr>
              <a:t>.</a:t>
            </a:r>
          </a:p>
          <a:p>
            <a:pPr>
              <a:buFont typeface="Arial" panose="020B0604020202020204" pitchFamily="34" charset="0"/>
              <a:buChar char="•"/>
            </a:pPr>
            <a:r>
              <a:rPr lang="en-US" sz="2800" b="1" dirty="0">
                <a:solidFill>
                  <a:schemeClr val="accent2">
                    <a:lumMod val="40000"/>
                    <a:lumOff val="60000"/>
                  </a:schemeClr>
                </a:solidFill>
              </a:rPr>
              <a:t>Available for</a:t>
            </a:r>
            <a:r>
              <a:rPr lang="en-US" sz="2800" dirty="0">
                <a:solidFill>
                  <a:schemeClr val="accent2">
                    <a:lumMod val="40000"/>
                    <a:lumOff val="60000"/>
                  </a:schemeClr>
                </a:solidFill>
              </a:rPr>
              <a:t>: Go, Python, Java, Ruby,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692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8630568"/>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reverse proxy</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A reverse proxy is a server sits between client and backend server forwarding client request to the appropriate backend  and returning the server’s response to the client.</a:t>
            </a:r>
            <a:endParaRPr lang="fa-IR" sz="2800" b="1" dirty="0">
              <a:solidFill>
                <a:srgbClr val="404040"/>
              </a:solidFill>
              <a:highlight>
                <a:srgbClr val="C0C0C0"/>
              </a:highlight>
              <a:latin typeface="Inter"/>
            </a:endParaRPr>
          </a:p>
          <a:p>
            <a:pPr algn="l"/>
            <a:endParaRPr lang="fa-IR" sz="2800" b="1" dirty="0">
              <a:solidFill>
                <a:srgbClr val="404040"/>
              </a:solidFill>
              <a:highlight>
                <a:srgbClr val="C0C0C0"/>
              </a:highlight>
              <a:latin typeface="Inter"/>
            </a:endParaRPr>
          </a:p>
          <a:p>
            <a:pPr algn="l"/>
            <a:r>
              <a:rPr lang="en-US" sz="2800" b="1" dirty="0" err="1">
                <a:solidFill>
                  <a:srgbClr val="404040"/>
                </a:solidFill>
                <a:highlight>
                  <a:srgbClr val="C0C0C0"/>
                </a:highlight>
                <a:latin typeface="Inter"/>
              </a:rPr>
              <a:t>proxy_pass</a:t>
            </a:r>
            <a:r>
              <a:rPr lang="en-US" sz="2800" b="1" dirty="0">
                <a:solidFill>
                  <a:srgbClr val="404040"/>
                </a:solidFill>
                <a:highlight>
                  <a:srgbClr val="C0C0C0"/>
                </a:highlight>
                <a:latin typeface="Inter"/>
              </a:rPr>
              <a:t> backend;</a:t>
            </a:r>
            <a:endParaRPr lang="fa-IR" sz="2800" b="1" dirty="0">
              <a:solidFill>
                <a:srgbClr val="404040"/>
              </a:solidFill>
              <a:highlight>
                <a:srgbClr val="C0C0C0"/>
              </a:highlight>
              <a:latin typeface="Inter"/>
            </a:endParaRP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Host $host;</a:t>
            </a: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X-Real-IP $</a:t>
            </a:r>
            <a:r>
              <a:rPr lang="en-US" sz="2800" b="1" dirty="0" err="1">
                <a:solidFill>
                  <a:srgbClr val="404040"/>
                </a:solidFill>
                <a:highlight>
                  <a:srgbClr val="C0C0C0"/>
                </a:highlight>
                <a:latin typeface="Inter"/>
              </a:rPr>
              <a:t>remote_addr</a:t>
            </a:r>
            <a:r>
              <a:rPr lang="en-US" sz="2800" b="1" dirty="0">
                <a:solidFill>
                  <a:srgbClr val="404040"/>
                </a:solidFill>
                <a:highlight>
                  <a:srgbClr val="C0C0C0"/>
                </a:highlight>
                <a:latin typeface="Inter"/>
              </a:rPr>
              <a:t>;</a:t>
            </a: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X-Forwarded-For $</a:t>
            </a:r>
            <a:r>
              <a:rPr lang="en-US" sz="2800" b="1" dirty="0" err="1">
                <a:solidFill>
                  <a:srgbClr val="404040"/>
                </a:solidFill>
                <a:highlight>
                  <a:srgbClr val="C0C0C0"/>
                </a:highlight>
                <a:latin typeface="Inter"/>
              </a:rPr>
              <a:t>proxy_add_x_forwarded_for</a:t>
            </a:r>
            <a:r>
              <a:rPr lang="en-US" sz="2800" b="1" dirty="0">
                <a:solidFill>
                  <a:srgbClr val="404040"/>
                </a:solidFill>
                <a:highlight>
                  <a:srgbClr val="C0C0C0"/>
                </a:highlight>
                <a:latin typeface="Inter"/>
              </a:rPr>
              <a:t>;</a:t>
            </a:r>
            <a:endParaRPr lang="fa-IR" sz="2800" b="1" dirty="0">
              <a:solidFill>
                <a:srgbClr val="404040"/>
              </a:solidFill>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1" i="0" dirty="0">
              <a:solidFill>
                <a:srgbClr val="404040"/>
              </a:solidFill>
              <a:effectLst/>
              <a:highlight>
                <a:srgbClr val="C0C0C0"/>
              </a:highlight>
              <a:latin typeface="Inter"/>
            </a:endParaRPr>
          </a:p>
          <a:p>
            <a:pPr algn="l"/>
            <a:r>
              <a:rPr lang="en-US" sz="2800" b="1" dirty="0">
                <a:solidFill>
                  <a:srgbClr val="404040"/>
                </a:solidFill>
                <a:highlight>
                  <a:srgbClr val="C0C0C0"/>
                </a:highlight>
                <a:latin typeface="Inter"/>
              </a:rPr>
              <a:t>Set </a:t>
            </a:r>
            <a:r>
              <a:rPr lang="en-US" sz="2800" b="1" dirty="0" err="1">
                <a:solidFill>
                  <a:srgbClr val="404040"/>
                </a:solidFill>
                <a:highlight>
                  <a:srgbClr val="C0C0C0"/>
                </a:highlight>
                <a:latin typeface="Inter"/>
              </a:rPr>
              <a:t>proxybuffer</a:t>
            </a:r>
            <a:r>
              <a:rPr lang="en-US" sz="2800" b="1" dirty="0">
                <a:solidFill>
                  <a:srgbClr val="404040"/>
                </a:solidFill>
                <a:highlight>
                  <a:srgbClr val="C0C0C0"/>
                </a:highlight>
                <a:latin typeface="Inter"/>
              </a:rPr>
              <a:t> for slow client   buffer of for when nginx server low memory</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proxy-bind when have more network interface</a:t>
            </a:r>
            <a:endParaRPr lang="en-US" sz="2800" b="1" i="0" dirty="0">
              <a:solidFill>
                <a:srgbClr val="404040"/>
              </a:solidFill>
              <a:effectLst/>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1" i="0" dirty="0">
              <a:solidFill>
                <a:srgbClr val="404040"/>
              </a:solidFill>
              <a:effectLst/>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4070729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530" y="-1651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8876789"/>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a:t>
            </a:r>
            <a:r>
              <a:rPr lang="en-US" sz="2800" b="1" dirty="0">
                <a:solidFill>
                  <a:srgbClr val="404040"/>
                </a:solidFill>
                <a:highlight>
                  <a:srgbClr val="C0C0C0"/>
                </a:highlight>
                <a:latin typeface="Inter"/>
              </a:rPr>
              <a:t>Load Balancer</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it means using the Nginx web server to distribute incoming network traffic (HTTP/HTTPS requests) across multiple backend servers. This improves performance, reliability, and scalability of web applications.</a:t>
            </a:r>
          </a:p>
          <a:p>
            <a:pPr algn="l"/>
            <a:endParaRPr lang="fa-IR" sz="28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upstream </a:t>
            </a:r>
            <a:r>
              <a:rPr lang="en-US" sz="1600" b="1" i="0" dirty="0" err="1">
                <a:solidFill>
                  <a:srgbClr val="404040"/>
                </a:solidFill>
                <a:effectLst/>
                <a:highlight>
                  <a:srgbClr val="C0C0C0"/>
                </a:highlight>
                <a:latin typeface="Inter"/>
              </a:rPr>
              <a:t>backend_servers</a:t>
            </a:r>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        # Define backend servers (can be IPs or domain names)</a:t>
            </a:r>
          </a:p>
          <a:p>
            <a:pPr algn="l"/>
            <a:r>
              <a:rPr lang="en-US" sz="1600" b="1" i="0" dirty="0">
                <a:solidFill>
                  <a:srgbClr val="404040"/>
                </a:solidFill>
                <a:effectLst/>
                <a:highlight>
                  <a:srgbClr val="C0C0C0"/>
                </a:highlight>
                <a:latin typeface="Inter"/>
              </a:rPr>
              <a:t>        server 192.168.1.10:80;  # Backend Server 1</a:t>
            </a:r>
          </a:p>
          <a:p>
            <a:pPr algn="l"/>
            <a:r>
              <a:rPr lang="en-US" sz="1600" b="1" i="0" dirty="0">
                <a:solidFill>
                  <a:srgbClr val="404040"/>
                </a:solidFill>
                <a:effectLst/>
                <a:highlight>
                  <a:srgbClr val="C0C0C0"/>
                </a:highlight>
                <a:latin typeface="Inter"/>
              </a:rPr>
              <a:t>        server 192.168.1.11:80;  # Backend Server 2</a:t>
            </a:r>
          </a:p>
          <a:p>
            <a:pPr algn="l"/>
            <a:r>
              <a:rPr lang="en-US" sz="1600" b="1" i="0" dirty="0">
                <a:solidFill>
                  <a:srgbClr val="404040"/>
                </a:solidFill>
                <a:effectLst/>
                <a:highlight>
                  <a:srgbClr val="C0C0C0"/>
                </a:highlight>
                <a:latin typeface="Inter"/>
              </a:rPr>
              <a:t>        server 192.168.1.12:80;  # Backend Server 3</a:t>
            </a:r>
          </a:p>
          <a:p>
            <a:pPr algn="l"/>
            <a:r>
              <a:rPr lang="en-US" sz="1600" b="1" i="0" dirty="0">
                <a:solidFill>
                  <a:srgbClr val="404040"/>
                </a:solidFill>
                <a:effectLst/>
                <a:highlight>
                  <a:srgbClr val="C0C0C0"/>
                </a:highlight>
                <a:latin typeface="Inter"/>
              </a:rPr>
              <a:t>    }</a:t>
            </a: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server {</a:t>
            </a:r>
          </a:p>
          <a:p>
            <a:pPr algn="l"/>
            <a:r>
              <a:rPr lang="en-US" sz="1600" b="1" i="0" dirty="0">
                <a:solidFill>
                  <a:srgbClr val="404040"/>
                </a:solidFill>
                <a:effectLst/>
                <a:highlight>
                  <a:srgbClr val="C0C0C0"/>
                </a:highlight>
                <a:latin typeface="Inter"/>
              </a:rPr>
              <a:t>        listen 80;</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server_name</a:t>
            </a:r>
            <a:r>
              <a:rPr lang="en-US" sz="1600" b="1" i="0" dirty="0">
                <a:solidFill>
                  <a:srgbClr val="404040"/>
                </a:solidFill>
                <a:effectLst/>
                <a:highlight>
                  <a:srgbClr val="C0C0C0"/>
                </a:highlight>
                <a:latin typeface="Inter"/>
              </a:rPr>
              <a:t> example.com;</a:t>
            </a: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location / {</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proxy_pass</a:t>
            </a:r>
            <a:r>
              <a:rPr lang="en-US" sz="1600" b="1" i="0" dirty="0">
                <a:solidFill>
                  <a:srgbClr val="404040"/>
                </a:solidFill>
                <a:effectLst/>
                <a:highlight>
                  <a:srgbClr val="C0C0C0"/>
                </a:highlight>
                <a:latin typeface="Inter"/>
              </a:rPr>
              <a:t> http://backend_servers;  # Forward requests to the backend group</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proxy_set_header</a:t>
            </a:r>
            <a:r>
              <a:rPr lang="en-US" sz="1600" b="1" i="0" dirty="0">
                <a:solidFill>
                  <a:srgbClr val="404040"/>
                </a:solidFill>
                <a:effectLst/>
                <a:highlight>
                  <a:srgbClr val="C0C0C0"/>
                </a:highlight>
                <a:latin typeface="Inter"/>
              </a:rPr>
              <a:t> Host $host;</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proxy_set_header</a:t>
            </a:r>
            <a:r>
              <a:rPr lang="en-US" sz="1600" b="1" i="0" dirty="0">
                <a:solidFill>
                  <a:srgbClr val="404040"/>
                </a:solidFill>
                <a:effectLst/>
                <a:highlight>
                  <a:srgbClr val="C0C0C0"/>
                </a:highlight>
                <a:latin typeface="Inter"/>
              </a:rPr>
              <a:t> X-Real-IP $</a:t>
            </a:r>
            <a:r>
              <a:rPr lang="en-US" sz="1600" b="1" i="0" dirty="0" err="1">
                <a:solidFill>
                  <a:srgbClr val="404040"/>
                </a:solidFill>
                <a:effectLst/>
                <a:highlight>
                  <a:srgbClr val="C0C0C0"/>
                </a:highlight>
                <a:latin typeface="Inter"/>
              </a:rPr>
              <a:t>remote_addr</a:t>
            </a:r>
            <a:r>
              <a:rPr lang="en-US" sz="1600" b="1" i="0" dirty="0">
                <a:solidFill>
                  <a:srgbClr val="404040"/>
                </a:solidFill>
                <a:effectLst/>
                <a:highlight>
                  <a:srgbClr val="C0C0C0"/>
                </a:highlight>
                <a:latin typeface="Inter"/>
              </a:rPr>
              <a:t>;</a:t>
            </a:r>
          </a:p>
          <a:p>
            <a:pPr algn="l"/>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a:t>
            </a:r>
          </a:p>
          <a:p>
            <a:pPr algn="l"/>
            <a:endParaRPr lang="en-US" sz="16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288125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530" y="-1651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9123010"/>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a:t>
            </a:r>
            <a:r>
              <a:rPr lang="en-US" sz="2800" b="1" dirty="0">
                <a:solidFill>
                  <a:srgbClr val="404040"/>
                </a:solidFill>
                <a:highlight>
                  <a:srgbClr val="C0C0C0"/>
                </a:highlight>
                <a:latin typeface="Inter"/>
              </a:rPr>
              <a:t>Load Balancer</a:t>
            </a:r>
          </a:p>
          <a:p>
            <a:pPr algn="l"/>
            <a:endParaRPr lang="en-US" sz="28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r>
              <a:rPr lang="en-US" sz="2800" b="1" dirty="0">
                <a:solidFill>
                  <a:schemeClr val="accent6">
                    <a:lumMod val="75000"/>
                  </a:schemeClr>
                </a:solidFill>
                <a:highlight>
                  <a:srgbClr val="C0C0C0"/>
                </a:highlight>
                <a:latin typeface="Inter"/>
              </a:rPr>
              <a:t>Notice</a:t>
            </a:r>
            <a:r>
              <a:rPr lang="en-US" sz="2800" b="1" dirty="0">
                <a:solidFill>
                  <a:srgbClr val="404040"/>
                </a:solidFill>
                <a:highlight>
                  <a:srgbClr val="C0C0C0"/>
                </a:highlight>
                <a:latin typeface="Inter"/>
              </a:rPr>
              <a:t>: </a:t>
            </a:r>
            <a:r>
              <a:rPr lang="en-US" sz="2800" b="1" i="0" dirty="0">
                <a:solidFill>
                  <a:schemeClr val="accent6">
                    <a:lumMod val="75000"/>
                  </a:schemeClr>
                </a:solidFill>
                <a:effectLst/>
                <a:highlight>
                  <a:srgbClr val="C0C0C0"/>
                </a:highlight>
                <a:latin typeface="Inter"/>
              </a:rPr>
              <a:t>nginx  open source </a:t>
            </a:r>
            <a:r>
              <a:rPr lang="en-US" sz="2800" b="1" dirty="0">
                <a:solidFill>
                  <a:schemeClr val="accent6">
                    <a:lumMod val="75000"/>
                  </a:schemeClr>
                </a:solidFill>
                <a:highlight>
                  <a:srgbClr val="C0C0C0"/>
                </a:highlight>
                <a:latin typeface="Inter"/>
              </a:rPr>
              <a:t> in "passive mode" for load balancing (LB), it means that nginx does not actively check backend server health but instead relies on request failures to determine if a server is down.it doesn’t have health check </a:t>
            </a:r>
          </a:p>
          <a:p>
            <a:pPr algn="l"/>
            <a:endParaRPr lang="en-US" sz="2800" b="1" dirty="0">
              <a:solidFill>
                <a:schemeClr val="accent6">
                  <a:lumMod val="75000"/>
                </a:schemeClr>
              </a:solidFill>
              <a:highlight>
                <a:srgbClr val="C0C0C0"/>
              </a:highlight>
              <a:latin typeface="Inter"/>
            </a:endParaRPr>
          </a:p>
          <a:p>
            <a:pPr algn="l"/>
            <a:endParaRPr lang="en-US" sz="2800" b="1" dirty="0">
              <a:solidFill>
                <a:schemeClr val="accent6">
                  <a:lumMod val="75000"/>
                </a:schemeClr>
              </a:solidFill>
              <a:highlight>
                <a:srgbClr val="C0C0C0"/>
              </a:highlight>
              <a:latin typeface="Inter"/>
            </a:endParaRPr>
          </a:p>
          <a:p>
            <a:pPr algn="l"/>
            <a:endParaRPr lang="en-US" sz="2800" b="1" dirty="0">
              <a:solidFill>
                <a:schemeClr val="accent6">
                  <a:lumMod val="75000"/>
                </a:schemeClr>
              </a:solidFill>
              <a:highlight>
                <a:srgbClr val="C0C0C0"/>
              </a:highlight>
              <a:latin typeface="Inter"/>
            </a:endParaRPr>
          </a:p>
          <a:p>
            <a:pPr algn="l"/>
            <a:r>
              <a:rPr lang="en-US" sz="2800" b="1" dirty="0">
                <a:solidFill>
                  <a:srgbClr val="404040"/>
                </a:solidFill>
                <a:highlight>
                  <a:srgbClr val="C0C0C0"/>
                </a:highlight>
                <a:latin typeface="Inter"/>
              </a:rPr>
              <a:t>LB </a:t>
            </a:r>
            <a:r>
              <a:rPr lang="en-US" sz="2800" b="1" dirty="0" err="1">
                <a:solidFill>
                  <a:srgbClr val="404040"/>
                </a:solidFill>
                <a:highlight>
                  <a:srgbClr val="C0C0C0"/>
                </a:highlight>
                <a:latin typeface="Inter"/>
              </a:rPr>
              <a:t>methodes</a:t>
            </a:r>
            <a:r>
              <a:rPr lang="en-US" sz="2800" b="1" dirty="0">
                <a:solidFill>
                  <a:srgbClr val="404040"/>
                </a:solidFill>
                <a:highlight>
                  <a:srgbClr val="C0C0C0"/>
                </a:highlight>
                <a:latin typeface="Inter"/>
              </a:rPr>
              <a:t>:</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1-Round Robin: (By default) Distributes requests equally across servers</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2-Least Connection:  Sends requests to the server with the fewest active connections</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3-IP Hash:  Same client IP always goes to the same server (for session persistence) </a:t>
            </a:r>
            <a:r>
              <a:rPr lang="en-US" sz="2800" b="1" dirty="0" err="1">
                <a:solidFill>
                  <a:srgbClr val="404040"/>
                </a:solidFill>
                <a:highlight>
                  <a:srgbClr val="C0C0C0"/>
                </a:highlight>
                <a:latin typeface="Inter"/>
              </a:rPr>
              <a:t>statefull</a:t>
            </a:r>
            <a:r>
              <a:rPr lang="en-US" sz="2800" b="1" dirty="0">
                <a:solidFill>
                  <a:srgbClr val="404040"/>
                </a:solidFill>
                <a:highlight>
                  <a:srgbClr val="C0C0C0"/>
                </a:highlight>
                <a:latin typeface="Inter"/>
              </a:rPr>
              <a:t> app</a:t>
            </a:r>
          </a:p>
          <a:p>
            <a:pPr algn="l"/>
            <a:endParaRPr lang="en-US" sz="2800" b="1" dirty="0">
              <a:solidFill>
                <a:schemeClr val="accent6">
                  <a:lumMod val="75000"/>
                </a:schemeClr>
              </a:solidFill>
              <a:highlight>
                <a:srgbClr val="C0C0C0"/>
              </a:highlight>
              <a:latin typeface="Inter"/>
            </a:endParaRP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090907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348" y="-135779"/>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6291466"/>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t>
            </a:r>
            <a:r>
              <a:rPr lang="en-US" sz="2800" b="1" dirty="0" err="1">
                <a:solidFill>
                  <a:srgbClr val="404040"/>
                </a:solidFill>
                <a:highlight>
                  <a:srgbClr val="C0C0C0"/>
                </a:highlight>
                <a:latin typeface="Inter"/>
              </a:rPr>
              <a:t>CertBot</a:t>
            </a:r>
            <a:r>
              <a:rPr lang="en-US" sz="2800" b="1" dirty="0">
                <a:solidFill>
                  <a:srgbClr val="404040"/>
                </a:solidFill>
                <a:highlight>
                  <a:srgbClr val="C0C0C0"/>
                </a:highlight>
                <a:latin typeface="Inter"/>
              </a:rPr>
              <a:t>  for let’s encrypt</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apt install </a:t>
            </a:r>
            <a:r>
              <a:rPr lang="en-US" sz="2800" b="1" dirty="0" err="1">
                <a:solidFill>
                  <a:srgbClr val="404040"/>
                </a:solidFill>
                <a:highlight>
                  <a:srgbClr val="C0C0C0"/>
                </a:highlight>
                <a:latin typeface="Inter"/>
              </a:rPr>
              <a:t>certbot</a:t>
            </a:r>
            <a:r>
              <a:rPr lang="en-US" sz="2800" b="1" dirty="0">
                <a:solidFill>
                  <a:srgbClr val="404040"/>
                </a:solidFill>
                <a:highlight>
                  <a:srgbClr val="C0C0C0"/>
                </a:highlight>
                <a:latin typeface="Inter"/>
              </a:rPr>
              <a:t> python3-certbot-nginx</a:t>
            </a:r>
          </a:p>
          <a:p>
            <a:pPr algn="l"/>
            <a:endParaRPr lang="en-US" sz="2800" b="1" dirty="0">
              <a:solidFill>
                <a:srgbClr val="404040"/>
              </a:solidFill>
              <a:highlight>
                <a:srgbClr val="C0C0C0"/>
              </a:highlight>
              <a:latin typeface="Inter"/>
            </a:endParaRP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Self Sign</a:t>
            </a:r>
          </a:p>
          <a:p>
            <a:pPr algn="l"/>
            <a:endParaRPr lang="en-US" sz="2800" b="1" dirty="0">
              <a:solidFill>
                <a:srgbClr val="404040"/>
              </a:solidFill>
              <a:highlight>
                <a:srgbClr val="C0C0C0"/>
              </a:highlight>
              <a:latin typeface="Inter"/>
            </a:endParaRPr>
          </a:p>
          <a:p>
            <a:pPr algn="l"/>
            <a:r>
              <a:rPr lang="en-US" sz="2800" b="1" dirty="0" err="1">
                <a:solidFill>
                  <a:schemeClr val="accent6">
                    <a:lumMod val="75000"/>
                  </a:schemeClr>
                </a:solidFill>
                <a:highlight>
                  <a:srgbClr val="C0C0C0"/>
                </a:highlight>
                <a:latin typeface="Inter"/>
              </a:rPr>
              <a:t>openssl</a:t>
            </a:r>
            <a:r>
              <a:rPr lang="en-US" sz="2800" b="1" dirty="0">
                <a:solidFill>
                  <a:schemeClr val="accent6">
                    <a:lumMod val="75000"/>
                  </a:schemeClr>
                </a:solidFill>
                <a:highlight>
                  <a:srgbClr val="C0C0C0"/>
                </a:highlight>
                <a:latin typeface="Inter"/>
              </a:rPr>
              <a:t> req -x509 -</a:t>
            </a:r>
            <a:r>
              <a:rPr lang="en-US" sz="2800" b="1" dirty="0" err="1">
                <a:solidFill>
                  <a:schemeClr val="accent6">
                    <a:lumMod val="75000"/>
                  </a:schemeClr>
                </a:solidFill>
                <a:highlight>
                  <a:srgbClr val="C0C0C0"/>
                </a:highlight>
                <a:latin typeface="Inter"/>
              </a:rPr>
              <a:t>newkey</a:t>
            </a:r>
            <a:r>
              <a:rPr lang="en-US" sz="2800" b="1" dirty="0">
                <a:solidFill>
                  <a:schemeClr val="accent6">
                    <a:lumMod val="75000"/>
                  </a:schemeClr>
                </a:solidFill>
                <a:highlight>
                  <a:srgbClr val="C0C0C0"/>
                </a:highlight>
                <a:latin typeface="Inter"/>
              </a:rPr>
              <a:t> rsa:4096 -sha256 -days 365 -nodes \</a:t>
            </a:r>
          </a:p>
          <a:p>
            <a:pPr algn="l"/>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keyout</a:t>
            </a:r>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etc</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ssl</a:t>
            </a:r>
            <a:r>
              <a:rPr lang="en-US" sz="2800" b="1" dirty="0">
                <a:solidFill>
                  <a:schemeClr val="accent6">
                    <a:lumMod val="75000"/>
                  </a:schemeClr>
                </a:solidFill>
                <a:highlight>
                  <a:srgbClr val="C0C0C0"/>
                </a:highlight>
                <a:latin typeface="Inter"/>
              </a:rPr>
              <a:t>/private/</a:t>
            </a:r>
            <a:r>
              <a:rPr lang="en-US" sz="2800" b="1" dirty="0" err="1">
                <a:solidFill>
                  <a:schemeClr val="accent6">
                    <a:lumMod val="75000"/>
                  </a:schemeClr>
                </a:solidFill>
                <a:highlight>
                  <a:srgbClr val="C0C0C0"/>
                </a:highlight>
                <a:latin typeface="Inter"/>
              </a:rPr>
              <a:t>server.key</a:t>
            </a:r>
            <a:r>
              <a:rPr lang="en-US" sz="2800" b="1" dirty="0">
                <a:solidFill>
                  <a:schemeClr val="accent6">
                    <a:lumMod val="75000"/>
                  </a:schemeClr>
                </a:solidFill>
                <a:highlight>
                  <a:srgbClr val="C0C0C0"/>
                </a:highlight>
                <a:latin typeface="Inter"/>
              </a:rPr>
              <a:t> -out /</a:t>
            </a:r>
            <a:r>
              <a:rPr lang="en-US" sz="2800" b="1" dirty="0" err="1">
                <a:solidFill>
                  <a:schemeClr val="accent6">
                    <a:lumMod val="75000"/>
                  </a:schemeClr>
                </a:solidFill>
                <a:highlight>
                  <a:srgbClr val="C0C0C0"/>
                </a:highlight>
                <a:latin typeface="Inter"/>
              </a:rPr>
              <a:t>etc</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ssl</a:t>
            </a:r>
            <a:r>
              <a:rPr lang="en-US" sz="2800" b="1" dirty="0">
                <a:solidFill>
                  <a:schemeClr val="accent6">
                    <a:lumMod val="75000"/>
                  </a:schemeClr>
                </a:solidFill>
                <a:highlight>
                  <a:srgbClr val="C0C0C0"/>
                </a:highlight>
                <a:latin typeface="Inter"/>
              </a:rPr>
              <a:t>/certs/server.crt \</a:t>
            </a:r>
          </a:p>
          <a:p>
            <a:pPr algn="l"/>
            <a:r>
              <a:rPr lang="en-US" sz="2800" b="1" dirty="0">
                <a:solidFill>
                  <a:schemeClr val="accent6">
                    <a:lumMod val="75000"/>
                  </a:schemeClr>
                </a:solidFill>
                <a:highlight>
                  <a:srgbClr val="C0C0C0"/>
                </a:highlight>
                <a:latin typeface="Inter"/>
              </a:rPr>
              <a:t>  -subj "/CN=your-domain.com" \</a:t>
            </a:r>
          </a:p>
          <a:p>
            <a:pPr algn="l"/>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addext</a:t>
            </a:r>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subjectAltName</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DNS:your-domain.com,DNS</a:t>
            </a:r>
            <a:r>
              <a:rPr lang="en-US" sz="2800" b="1" dirty="0">
                <a:solidFill>
                  <a:schemeClr val="accent6">
                    <a:lumMod val="75000"/>
                  </a:schemeClr>
                </a:solidFill>
                <a:highlight>
                  <a:srgbClr val="C0C0C0"/>
                </a:highlight>
                <a:latin typeface="Inter"/>
              </a:rPr>
              <a:t>:*.your-domain.com,IP:127.0.0.1"</a:t>
            </a: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980070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6298996" y="1442859"/>
            <a:ext cx="5688330" cy="768350"/>
          </a:xfrm>
          <a:prstGeom prst="rect">
            <a:avLst/>
          </a:prstGeom>
        </p:spPr>
        <p:txBody>
          <a:bodyPr vert="horz" wrap="square" lIns="0" tIns="15875" rIns="0" bIns="0" rtlCol="0">
            <a:spAutoFit/>
          </a:bodyPr>
          <a:lstStyle/>
          <a:p>
            <a:pPr marL="12700" algn="ctr">
              <a:lnSpc>
                <a:spcPct val="100000"/>
              </a:lnSpc>
              <a:spcBef>
                <a:spcPts val="125"/>
              </a:spcBef>
            </a:pPr>
            <a:r>
              <a:rPr lang="en-US" sz="4850" dirty="0"/>
              <a:t>Docker</a:t>
            </a:r>
            <a:endParaRPr sz="4850" dirty="0"/>
          </a:p>
        </p:txBody>
      </p:sp>
      <p:sp>
        <p:nvSpPr>
          <p:cNvPr id="4" name="object 4"/>
          <p:cNvSpPr txBox="1"/>
          <p:nvPr/>
        </p:nvSpPr>
        <p:spPr>
          <a:xfrm>
            <a:off x="2444750" y="2548580"/>
            <a:ext cx="12699846" cy="3713196"/>
          </a:xfrm>
          <a:prstGeom prst="rect">
            <a:avLst/>
          </a:prstGeom>
        </p:spPr>
        <p:txBody>
          <a:bodyPr vert="horz" wrap="square" lIns="0" tIns="12065" rIns="0" bIns="0" rtlCol="0">
            <a:spAutoFit/>
          </a:bodyPr>
          <a:lstStyle/>
          <a:p>
            <a:pPr marL="12065" marR="5080" algn="l">
              <a:lnSpc>
                <a:spcPct val="100099"/>
              </a:lnSpc>
              <a:spcBef>
                <a:spcPts val="95"/>
              </a:spcBef>
            </a:pPr>
            <a:r>
              <a:rPr lang="en-US" sz="3600" dirty="0">
                <a:solidFill>
                  <a:schemeClr val="accent2">
                    <a:lumMod val="40000"/>
                    <a:lumOff val="60000"/>
                  </a:schemeClr>
                </a:solidFill>
              </a:rPr>
              <a:t>Docker is an open platform for developing, shipping, and running applications. Docker enables you to separate your applications from your infrastructure so you can deliver software quickly.</a:t>
            </a:r>
          </a:p>
          <a:p>
            <a:pPr marL="12065" marR="5080" algn="l">
              <a:lnSpc>
                <a:spcPct val="100099"/>
              </a:lnSpc>
              <a:spcBef>
                <a:spcPts val="95"/>
              </a:spcBef>
            </a:pPr>
            <a:r>
              <a:rPr lang="en-US" sz="3600" dirty="0" err="1">
                <a:solidFill>
                  <a:schemeClr val="accent2">
                    <a:lumMod val="40000"/>
                    <a:lumOff val="60000"/>
                  </a:schemeClr>
                </a:solidFill>
              </a:rPr>
              <a:t>Baremetal</a:t>
            </a:r>
            <a:r>
              <a:rPr lang="en-US" sz="3600" dirty="0">
                <a:solidFill>
                  <a:schemeClr val="accent2">
                    <a:lumMod val="40000"/>
                    <a:lumOff val="60000"/>
                  </a:schemeClr>
                </a:solidFill>
              </a:rPr>
              <a:t> vs </a:t>
            </a:r>
            <a:r>
              <a:rPr lang="en-US" sz="3600" dirty="0" err="1">
                <a:solidFill>
                  <a:schemeClr val="accent2">
                    <a:lumMod val="40000"/>
                    <a:lumOff val="60000"/>
                  </a:schemeClr>
                </a:solidFill>
              </a:rPr>
              <a:t>Vm</a:t>
            </a:r>
            <a:r>
              <a:rPr lang="en-US" sz="3600" dirty="0">
                <a:solidFill>
                  <a:schemeClr val="accent2">
                    <a:lumMod val="40000"/>
                    <a:lumOff val="60000"/>
                  </a:schemeClr>
                </a:solidFill>
              </a:rPr>
              <a:t> and efficiency docker in bare 5X .</a:t>
            </a:r>
          </a:p>
          <a:p>
            <a:pPr marL="12065" marR="5080" algn="l">
              <a:lnSpc>
                <a:spcPct val="100099"/>
              </a:lnSpc>
              <a:spcBef>
                <a:spcPts val="95"/>
              </a:spcBef>
            </a:pPr>
            <a:endParaRPr lang="en-US" sz="3600" dirty="0">
              <a:solidFill>
                <a:schemeClr val="accent2">
                  <a:lumMod val="40000"/>
                  <a:lumOff val="60000"/>
                </a:schemeClr>
              </a:solidFill>
            </a:endParaRPr>
          </a:p>
          <a:p>
            <a:pPr marL="12065" marR="5080" algn="ctr">
              <a:lnSpc>
                <a:spcPct val="100099"/>
              </a:lnSpc>
              <a:spcBef>
                <a:spcPts val="95"/>
              </a:spcBef>
            </a:pPr>
            <a:endParaRPr sz="2200" dirty="0">
              <a:latin typeface="Verdana"/>
              <a:cs typeface="Verdana"/>
            </a:endParaRPr>
          </a:p>
        </p:txBody>
      </p:sp>
      <p:pic>
        <p:nvPicPr>
          <p:cNvPr id="6" name="Picture 5">
            <a:extLst>
              <a:ext uri="{FF2B5EF4-FFF2-40B4-BE49-F238E27FC236}">
                <a16:creationId xmlns:a16="http://schemas.microsoft.com/office/drawing/2014/main" id="{E71F8F38-AE8D-4D9F-A3CA-9E8EC3615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7326" y="5894522"/>
            <a:ext cx="5958840" cy="304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4984546" y="1442859"/>
            <a:ext cx="8317230" cy="939360"/>
          </a:xfrm>
          <a:prstGeom prst="rect">
            <a:avLst/>
          </a:prstGeom>
        </p:spPr>
        <p:txBody>
          <a:bodyPr vert="horz" wrap="square" lIns="0" tIns="15875" rIns="0" bIns="0" rtlCol="0">
            <a:spAutoFit/>
          </a:bodyPr>
          <a:lstStyle/>
          <a:p>
            <a:pPr marL="12700">
              <a:lnSpc>
                <a:spcPct val="100000"/>
              </a:lnSpc>
              <a:spcBef>
                <a:spcPts val="125"/>
              </a:spcBef>
            </a:pPr>
            <a:r>
              <a:rPr lang="en-US" sz="6000" dirty="0"/>
              <a:t> </a:t>
            </a:r>
            <a:r>
              <a:rPr lang="en-US" sz="6000" dirty="0" err="1"/>
              <a:t>vm</a:t>
            </a:r>
            <a:r>
              <a:rPr lang="en-US" sz="6000" dirty="0"/>
              <a:t> vs container</a:t>
            </a:r>
            <a:endParaRPr sz="4850" dirty="0"/>
          </a:p>
        </p:txBody>
      </p:sp>
      <p:pic>
        <p:nvPicPr>
          <p:cNvPr id="8" name="Picture 7">
            <a:extLst>
              <a:ext uri="{FF2B5EF4-FFF2-40B4-BE49-F238E27FC236}">
                <a16:creationId xmlns:a16="http://schemas.microsoft.com/office/drawing/2014/main" id="{C40E6FD4-80BF-4903-9B29-D86BD62AA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150" y="6064250"/>
            <a:ext cx="14401800" cy="3148894"/>
          </a:xfrm>
          <a:prstGeom prst="rect">
            <a:avLst/>
          </a:prstGeom>
        </p:spPr>
      </p:pic>
      <p:pic>
        <p:nvPicPr>
          <p:cNvPr id="5" name="Picture 4">
            <a:extLst>
              <a:ext uri="{FF2B5EF4-FFF2-40B4-BE49-F238E27FC236}">
                <a16:creationId xmlns:a16="http://schemas.microsoft.com/office/drawing/2014/main" id="{74CDA79F-C471-4484-8FAD-12F209E21D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0350" y="2625245"/>
            <a:ext cx="6992326" cy="34390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55914" y="1114361"/>
            <a:ext cx="6308725" cy="843821"/>
          </a:xfrm>
          <a:prstGeom prst="rect">
            <a:avLst/>
          </a:prstGeom>
        </p:spPr>
        <p:txBody>
          <a:bodyPr vert="horz" wrap="square" lIns="0" tIns="12700" rIns="0" bIns="0" rtlCol="0">
            <a:spAutoFit/>
          </a:bodyPr>
          <a:lstStyle/>
          <a:p>
            <a:pPr marL="12700">
              <a:lnSpc>
                <a:spcPct val="100000"/>
              </a:lnSpc>
              <a:spcBef>
                <a:spcPts val="100"/>
              </a:spcBef>
            </a:pPr>
            <a:r>
              <a:rPr lang="en-US" sz="5400" dirty="0"/>
              <a:t>what is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424106EB-53B0-41DF-81E9-AE63C279842D}"/>
              </a:ext>
            </a:extLst>
          </p:cNvPr>
          <p:cNvSpPr txBox="1"/>
          <p:nvPr/>
        </p:nvSpPr>
        <p:spPr>
          <a:xfrm>
            <a:off x="1441564" y="2635250"/>
            <a:ext cx="11430000" cy="3970318"/>
          </a:xfrm>
          <a:prstGeom prst="rect">
            <a:avLst/>
          </a:prstGeom>
          <a:noFill/>
        </p:spPr>
        <p:txBody>
          <a:bodyPr wrap="square">
            <a:spAutoFit/>
          </a:bodyPr>
          <a:lstStyle/>
          <a:p>
            <a:pPr algn="l"/>
            <a:r>
              <a:rPr lang="en-US" sz="3600" dirty="0">
                <a:solidFill>
                  <a:schemeClr val="accent2">
                    <a:lumMod val="60000"/>
                    <a:lumOff val="40000"/>
                  </a:schemeClr>
                </a:solidFill>
              </a:rPr>
              <a:t>A Docker image is a collection of all the files that make up and executable software app.</a:t>
            </a:r>
          </a:p>
          <a:p>
            <a:pPr algn="l"/>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This collection includes the all the </a:t>
            </a:r>
            <a:r>
              <a:rPr lang="en-US" sz="3600" dirty="0" err="1">
                <a:solidFill>
                  <a:schemeClr val="accent2">
                    <a:lumMod val="60000"/>
                    <a:lumOff val="40000"/>
                  </a:schemeClr>
                </a:solidFill>
              </a:rPr>
              <a:t>lib,bin,modules</a:t>
            </a:r>
            <a:r>
              <a:rPr lang="en-US" sz="3600" dirty="0">
                <a:solidFill>
                  <a:schemeClr val="accent2">
                    <a:lumMod val="60000"/>
                    <a:lumOff val="40000"/>
                  </a:schemeClr>
                </a:solidFill>
              </a:rPr>
              <a:t> and dependency just need to run the app everywhere.</a:t>
            </a:r>
          </a:p>
          <a:p>
            <a:pPr marL="0" indent="0" algn="l">
              <a:buNone/>
            </a:pPr>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Image is read only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2722"/>
            <a:ext cx="18288000" cy="10286978"/>
          </a:xfrm>
          <a:prstGeom prst="rect">
            <a:avLst/>
          </a:prstGeom>
        </p:spPr>
      </p:pic>
      <p:sp>
        <p:nvSpPr>
          <p:cNvPr id="3" name="object 3"/>
          <p:cNvSpPr txBox="1">
            <a:spLocks noGrp="1"/>
          </p:cNvSpPr>
          <p:nvPr>
            <p:ph type="title"/>
          </p:nvPr>
        </p:nvSpPr>
        <p:spPr>
          <a:xfrm>
            <a:off x="996950" y="1156703"/>
            <a:ext cx="9328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Image </a:t>
            </a:r>
            <a:r>
              <a:rPr lang="en-US" sz="5400" dirty="0" err="1"/>
              <a:t>architechure</a:t>
            </a:r>
            <a:endParaRPr sz="4800" dirty="0"/>
          </a:p>
        </p:txBody>
      </p:sp>
      <p:sp>
        <p:nvSpPr>
          <p:cNvPr id="4" name="object 4"/>
          <p:cNvSpPr txBox="1"/>
          <p:nvPr/>
        </p:nvSpPr>
        <p:spPr>
          <a:xfrm>
            <a:off x="996950" y="2482850"/>
            <a:ext cx="12649200" cy="3889526"/>
          </a:xfrm>
          <a:prstGeom prst="rect">
            <a:avLst/>
          </a:prstGeom>
        </p:spPr>
        <p:txBody>
          <a:bodyPr vert="horz" wrap="square" lIns="0" tIns="11430" rIns="0" bIns="0" rtlCol="0">
            <a:spAutoFit/>
          </a:bodyPr>
          <a:lstStyle/>
          <a:p>
            <a:r>
              <a:rPr lang="en-US" sz="3600" dirty="0">
                <a:solidFill>
                  <a:schemeClr val="accent2">
                    <a:lumMod val="60000"/>
                    <a:lumOff val="40000"/>
                  </a:schemeClr>
                </a:solidFill>
              </a:rPr>
              <a:t>Layer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1-Layers  consist of  parent child relation just first layer 2-don’t have parent said base image</a:t>
            </a:r>
          </a:p>
          <a:p>
            <a:r>
              <a:rPr lang="en-US" sz="3600" dirty="0">
                <a:solidFill>
                  <a:schemeClr val="accent2">
                    <a:lumMod val="60000"/>
                    <a:lumOff val="40000"/>
                  </a:schemeClr>
                </a:solidFill>
              </a:rPr>
              <a:t>3-Docker image use shared kernel of docker host</a:t>
            </a:r>
          </a:p>
          <a:p>
            <a:r>
              <a:rPr lang="en-US" sz="3600" dirty="0">
                <a:solidFill>
                  <a:schemeClr val="accent2">
                    <a:lumMod val="60000"/>
                    <a:lumOff val="40000"/>
                  </a:schemeClr>
                </a:solidFill>
              </a:rPr>
              <a:t>4-Layers are Reusable and Shared</a:t>
            </a:r>
          </a:p>
          <a:p>
            <a:r>
              <a:rPr lang="en-US" sz="3600" dirty="0">
                <a:solidFill>
                  <a:schemeClr val="accent2">
                    <a:lumMod val="60000"/>
                    <a:lumOff val="40000"/>
                  </a:schemeClr>
                </a:solidFill>
              </a:rPr>
              <a:t>5-Rebuilding the image will be faster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39039400-B840-44F9-BCCD-AC39733EE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3184" y="5612702"/>
            <a:ext cx="6430241" cy="32046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303CD-3A4C-0D87-ADED-83543B00BDF0}"/>
              </a:ext>
            </a:extLst>
          </p:cNvPr>
          <p:cNvSpPr>
            <a:spLocks noGrp="1"/>
          </p:cNvSpPr>
          <p:nvPr>
            <p:ph type="title"/>
          </p:nvPr>
        </p:nvSpPr>
        <p:spPr>
          <a:xfrm>
            <a:off x="3968750" y="654050"/>
            <a:ext cx="10363200" cy="7502054"/>
          </a:xfrm>
        </p:spPr>
        <p:txBody>
          <a:bodyPr/>
          <a:lstStyle/>
          <a:p>
            <a:pPr algn="ctr"/>
            <a:r>
              <a:rPr lang="en-US" dirty="0"/>
              <a:t>Topic of this Course</a:t>
            </a:r>
            <a:br>
              <a:rPr lang="en-US" dirty="0"/>
            </a:br>
            <a:br>
              <a:rPr lang="en-US" dirty="0"/>
            </a:br>
            <a:r>
              <a:rPr lang="en-US" dirty="0"/>
              <a:t>1-http/</a:t>
            </a:r>
            <a:r>
              <a:rPr lang="en-US" dirty="0" err="1"/>
              <a:t>https,Nginx</a:t>
            </a:r>
            <a:br>
              <a:rPr lang="en-US" dirty="0"/>
            </a:br>
            <a:br>
              <a:rPr lang="en-US" dirty="0"/>
            </a:br>
            <a:r>
              <a:rPr lang="en-US" dirty="0"/>
              <a:t>2-Docker</a:t>
            </a:r>
            <a:br>
              <a:rPr lang="en-US" dirty="0"/>
            </a:br>
            <a:br>
              <a:rPr lang="en-US" dirty="0"/>
            </a:br>
            <a:r>
              <a:rPr lang="en-US" dirty="0"/>
              <a:t>3-Git/Gitlab CI</a:t>
            </a:r>
            <a:br>
              <a:rPr lang="en-US" dirty="0"/>
            </a:br>
            <a:br>
              <a:rPr lang="en-US" dirty="0"/>
            </a:br>
            <a:r>
              <a:rPr lang="en-US" dirty="0"/>
              <a:t>4-Bash scripting</a:t>
            </a:r>
            <a:br>
              <a:rPr lang="en-US" dirty="0"/>
            </a:br>
            <a:br>
              <a:rPr lang="en-US" dirty="0"/>
            </a:br>
            <a:r>
              <a:rPr lang="en-US" dirty="0"/>
              <a:t>5-Ansible</a:t>
            </a:r>
            <a:br>
              <a:rPr lang="en-US" dirty="0"/>
            </a:br>
            <a:br>
              <a:rPr lang="en-US" dirty="0"/>
            </a:br>
            <a:r>
              <a:rPr lang="en-US" dirty="0"/>
              <a:t>5-Prometheus/Grafana</a:t>
            </a:r>
          </a:p>
        </p:txBody>
      </p:sp>
    </p:spTree>
    <p:extLst>
      <p:ext uri="{BB962C8B-B14F-4D97-AF65-F5344CB8AC3E}">
        <p14:creationId xmlns:p14="http://schemas.microsoft.com/office/powerpoint/2010/main" val="3826669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07950"/>
            <a:ext cx="18288000" cy="10286978"/>
          </a:xfrm>
          <a:prstGeom prst="rect">
            <a:avLst/>
          </a:prstGeom>
        </p:spPr>
      </p:pic>
      <p:sp>
        <p:nvSpPr>
          <p:cNvPr id="3" name="object 3"/>
          <p:cNvSpPr txBox="1">
            <a:spLocks noGrp="1"/>
          </p:cNvSpPr>
          <p:nvPr>
            <p:ph type="title"/>
          </p:nvPr>
        </p:nvSpPr>
        <p:spPr>
          <a:xfrm>
            <a:off x="9103516" y="1075620"/>
            <a:ext cx="6557644" cy="631583"/>
          </a:xfrm>
          <a:prstGeom prst="rect">
            <a:avLst/>
          </a:prstGeom>
        </p:spPr>
        <p:txBody>
          <a:bodyPr vert="horz" wrap="square" lIns="0" tIns="15875" rIns="0" bIns="0" rtlCol="0">
            <a:spAutoFit/>
          </a:bodyPr>
          <a:lstStyle/>
          <a:p>
            <a:pPr marL="12700">
              <a:lnSpc>
                <a:spcPct val="100000"/>
              </a:lnSpc>
              <a:spcBef>
                <a:spcPts val="125"/>
              </a:spcBef>
            </a:pPr>
            <a:r>
              <a:rPr lang="en-US" sz="4000" dirty="0"/>
              <a:t>what is container</a:t>
            </a:r>
            <a:endParaRPr sz="3500" dirty="0"/>
          </a:p>
        </p:txBody>
      </p:sp>
      <p:sp>
        <p:nvSpPr>
          <p:cNvPr id="4" name="object 4"/>
          <p:cNvSpPr txBox="1"/>
          <p:nvPr/>
        </p:nvSpPr>
        <p:spPr>
          <a:xfrm>
            <a:off x="8312150" y="2101850"/>
            <a:ext cx="9486900" cy="2772618"/>
          </a:xfrm>
          <a:prstGeom prst="rect">
            <a:avLst/>
          </a:prstGeom>
        </p:spPr>
        <p:txBody>
          <a:bodyPr vert="horz" wrap="square" lIns="0" tIns="11430" rIns="0" bIns="0" rtlCol="0">
            <a:spAutoFit/>
          </a:bodyPr>
          <a:lstStyle/>
          <a:p>
            <a:pPr marL="12700" marR="5080" algn="just">
              <a:lnSpc>
                <a:spcPct val="101499"/>
              </a:lnSpc>
              <a:spcBef>
                <a:spcPts val="90"/>
              </a:spcBef>
            </a:pPr>
            <a:r>
              <a:rPr lang="en-US" sz="3600" dirty="0">
                <a:solidFill>
                  <a:schemeClr val="accent2">
                    <a:lumMod val="60000"/>
                    <a:lumOff val="40000"/>
                  </a:schemeClr>
                </a:solidFill>
              </a:rPr>
              <a:t>A Docker container image is a lightweight, standalone, executable package of software that includes everything needed to run an application: code, runtime, system tools, system libraries and settings</a:t>
            </a:r>
            <a:endParaRPr sz="3600" dirty="0">
              <a:solidFill>
                <a:schemeClr val="accent2">
                  <a:lumMod val="60000"/>
                  <a:lumOff val="40000"/>
                </a:schemeClr>
              </a:solidFill>
              <a:latin typeface="Verdana"/>
              <a:cs typeface="Verdana"/>
            </a:endParaRPr>
          </a:p>
        </p:txBody>
      </p:sp>
      <p:pic>
        <p:nvPicPr>
          <p:cNvPr id="5" name="Picture 4">
            <a:extLst>
              <a:ext uri="{FF2B5EF4-FFF2-40B4-BE49-F238E27FC236}">
                <a16:creationId xmlns:a16="http://schemas.microsoft.com/office/drawing/2014/main" id="{1BAA08AF-69F7-495B-82BD-C369188E0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2950" y="5463056"/>
            <a:ext cx="6588535" cy="3761023"/>
          </a:xfrm>
          <a:prstGeom prst="rect">
            <a:avLst/>
          </a:prstGeom>
        </p:spPr>
      </p:pic>
      <p:sp>
        <p:nvSpPr>
          <p:cNvPr id="7" name="TextBox 6">
            <a:extLst>
              <a:ext uri="{FF2B5EF4-FFF2-40B4-BE49-F238E27FC236}">
                <a16:creationId xmlns:a16="http://schemas.microsoft.com/office/drawing/2014/main" id="{D4C73FA5-AD1F-42C0-98E0-C03F18F2F582}"/>
              </a:ext>
            </a:extLst>
          </p:cNvPr>
          <p:cNvSpPr txBox="1"/>
          <p:nvPr/>
        </p:nvSpPr>
        <p:spPr>
          <a:xfrm>
            <a:off x="4730750" y="5988050"/>
            <a:ext cx="5562600" cy="1754326"/>
          </a:xfrm>
          <a:prstGeom prst="rect">
            <a:avLst/>
          </a:prstGeom>
          <a:noFill/>
        </p:spPr>
        <p:txBody>
          <a:bodyPr wrap="square">
            <a:spAutoFit/>
          </a:bodyPr>
          <a:lstStyle/>
          <a:p>
            <a:r>
              <a:rPr lang="en-US" sz="3600" dirty="0">
                <a:solidFill>
                  <a:schemeClr val="accent2">
                    <a:lumMod val="60000"/>
                    <a:lumOff val="40000"/>
                  </a:schemeClr>
                </a:solidFill>
              </a:rPr>
              <a:t>Container is writable.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Image vs container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p:nvPr/>
        </p:nvSpPr>
        <p:spPr>
          <a:xfrm>
            <a:off x="1149350" y="2283026"/>
            <a:ext cx="8610599" cy="4786310"/>
          </a:xfrm>
          <a:prstGeom prst="rect">
            <a:avLst/>
          </a:prstGeom>
        </p:spPr>
        <p:txBody>
          <a:bodyPr vert="horz" wrap="square" lIns="0" tIns="12065" rIns="0" bIns="0" rtlCol="0">
            <a:spAutoFit/>
          </a:bodyPr>
          <a:lstStyle/>
          <a:p>
            <a:r>
              <a:rPr lang="en-US" sz="3600" dirty="0">
                <a:solidFill>
                  <a:schemeClr val="accent2">
                    <a:lumMod val="60000"/>
                    <a:lumOff val="40000"/>
                  </a:schemeClr>
                </a:solidFill>
              </a:rPr>
              <a:t>A  Docker Registry is a play that docker images store in it.</a:t>
            </a:r>
          </a:p>
          <a:p>
            <a:r>
              <a:rPr lang="en-US" sz="3600" dirty="0">
                <a:solidFill>
                  <a:schemeClr val="accent2">
                    <a:lumMod val="60000"/>
                    <a:lumOff val="40000"/>
                  </a:schemeClr>
                </a:solidFill>
              </a:rPr>
              <a:t>Docker Registry consist of public or private</a:t>
            </a:r>
          </a:p>
          <a:p>
            <a:r>
              <a:rPr lang="en-US" sz="3600" dirty="0">
                <a:solidFill>
                  <a:schemeClr val="accent2">
                    <a:lumMod val="60000"/>
                    <a:lumOff val="40000"/>
                  </a:schemeClr>
                </a:solidFill>
              </a:rPr>
              <a:t> </a:t>
            </a:r>
          </a:p>
          <a:p>
            <a:r>
              <a:rPr lang="en-US" sz="3600" dirty="0">
                <a:solidFill>
                  <a:schemeClr val="accent2">
                    <a:lumMod val="60000"/>
                    <a:lumOff val="40000"/>
                  </a:schemeClr>
                </a:solidFill>
              </a:rPr>
              <a:t>Public </a:t>
            </a:r>
            <a:r>
              <a:rPr lang="en-US" sz="3600" dirty="0" err="1">
                <a:solidFill>
                  <a:schemeClr val="accent2">
                    <a:lumMod val="60000"/>
                    <a:lumOff val="40000"/>
                  </a:schemeClr>
                </a:solidFill>
              </a:rPr>
              <a:t>DockerHub</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Private Harbor or Nexus repo</a:t>
            </a:r>
          </a:p>
          <a:p>
            <a:pPr marL="12700" marR="5080">
              <a:lnSpc>
                <a:spcPct val="101099"/>
              </a:lnSpc>
              <a:spcBef>
                <a:spcPts val="95"/>
              </a:spcBef>
            </a:pPr>
            <a:endParaRPr sz="2300" dirty="0">
              <a:latin typeface="Verdana"/>
              <a:cs typeface="Verdana"/>
            </a:endParaRPr>
          </a:p>
        </p:txBody>
      </p:sp>
      <p:sp>
        <p:nvSpPr>
          <p:cNvPr id="4" name="object 4"/>
          <p:cNvSpPr txBox="1">
            <a:spLocks noGrp="1"/>
          </p:cNvSpPr>
          <p:nvPr>
            <p:ph type="title"/>
          </p:nvPr>
        </p:nvSpPr>
        <p:spPr>
          <a:xfrm>
            <a:off x="1955914" y="1115365"/>
            <a:ext cx="6661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Docker Registry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E791FD75-94A2-4CC2-AF72-8D792844D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2482850"/>
            <a:ext cx="6515829" cy="6096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8693150" y="1187450"/>
            <a:ext cx="6557644" cy="628377"/>
          </a:xfrm>
          <a:prstGeom prst="rect">
            <a:avLst/>
          </a:prstGeom>
        </p:spPr>
        <p:txBody>
          <a:bodyPr vert="horz" wrap="square" lIns="0" tIns="12700" rIns="0" bIns="0" rtlCol="0">
            <a:spAutoFit/>
          </a:bodyPr>
          <a:lstStyle/>
          <a:p>
            <a:pPr marL="12700">
              <a:lnSpc>
                <a:spcPct val="100000"/>
              </a:lnSpc>
              <a:spcBef>
                <a:spcPts val="100"/>
              </a:spcBef>
            </a:pPr>
            <a:r>
              <a:rPr lang="en-US" sz="4000" dirty="0"/>
              <a:t>Installation docker</a:t>
            </a:r>
            <a:endParaRPr sz="3450" dirty="0"/>
          </a:p>
        </p:txBody>
      </p:sp>
      <p:sp>
        <p:nvSpPr>
          <p:cNvPr id="4" name="object 4"/>
          <p:cNvSpPr txBox="1"/>
          <p:nvPr/>
        </p:nvSpPr>
        <p:spPr>
          <a:xfrm>
            <a:off x="8312150" y="3024536"/>
            <a:ext cx="9448800" cy="3750707"/>
          </a:xfrm>
          <a:prstGeom prst="rect">
            <a:avLst/>
          </a:prstGeom>
        </p:spPr>
        <p:txBody>
          <a:bodyPr vert="horz" wrap="square" lIns="0" tIns="11430" rIns="0" bIns="0" rtlCol="0">
            <a:spAutoFit/>
          </a:bodyPr>
          <a:lstStyle/>
          <a:p>
            <a:r>
              <a:rPr lang="en-US" sz="3200" dirty="0">
                <a:solidFill>
                  <a:srgbClr val="FFC000"/>
                </a:solidFill>
              </a:rPr>
              <a:t>on </a:t>
            </a:r>
            <a:r>
              <a:rPr lang="en-US" sz="3200" dirty="0" err="1">
                <a:solidFill>
                  <a:srgbClr val="FFC000"/>
                </a:solidFill>
              </a:rPr>
              <a:t>linux</a:t>
            </a:r>
            <a:r>
              <a:rPr lang="en-US" sz="3200" dirty="0">
                <a:solidFill>
                  <a:srgbClr val="FFC000"/>
                </a:solidFill>
              </a:rPr>
              <a:t>  </a:t>
            </a:r>
            <a:r>
              <a:rPr lang="en-US" sz="3200" dirty="0">
                <a:solidFill>
                  <a:srgbClr val="FFC000"/>
                </a:solidFill>
                <a:hlinkClick r:id="rId3">
                  <a:extLst>
                    <a:ext uri="{A12FA001-AC4F-418D-AE19-62706E023703}">
                      <ahyp:hlinkClr xmlns:ahyp="http://schemas.microsoft.com/office/drawing/2018/hyperlinkcolor" val="tx"/>
                    </a:ext>
                  </a:extLst>
                </a:hlinkClick>
              </a:rPr>
              <a:t>https://docs.docker.com/engine/install/</a:t>
            </a:r>
            <a:endParaRPr lang="en-US" sz="3200" dirty="0">
              <a:solidFill>
                <a:srgbClr val="FFC000"/>
              </a:solidFill>
            </a:endParaRPr>
          </a:p>
          <a:p>
            <a:endParaRPr lang="en-US" sz="3200" dirty="0"/>
          </a:p>
          <a:p>
            <a:endParaRPr lang="en-US" sz="3200" dirty="0"/>
          </a:p>
          <a:p>
            <a:endParaRPr lang="en-US" sz="3200" dirty="0"/>
          </a:p>
          <a:p>
            <a:r>
              <a:rPr lang="en-US" sz="3200" dirty="0">
                <a:solidFill>
                  <a:srgbClr val="FFC000"/>
                </a:solidFill>
              </a:rPr>
              <a:t>on windows  </a:t>
            </a:r>
          </a:p>
          <a:p>
            <a:pPr marL="0" indent="0">
              <a:buNone/>
            </a:pPr>
            <a:r>
              <a:rPr lang="en-US" sz="3200" dirty="0">
                <a:solidFill>
                  <a:srgbClr val="FFC000"/>
                </a:solidFill>
              </a:rPr>
              <a:t>https://docs.docker.com/desktop/install/windows-install/</a:t>
            </a:r>
          </a:p>
          <a:p>
            <a:pPr marL="12700" marR="5080" algn="just">
              <a:lnSpc>
                <a:spcPct val="101499"/>
              </a:lnSpc>
              <a:spcBef>
                <a:spcPts val="90"/>
              </a:spcBef>
            </a:pPr>
            <a:endParaRPr sz="1950" dirty="0">
              <a:latin typeface="Verdana"/>
              <a:cs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9106829" y="222683"/>
            <a:ext cx="6557644" cy="596900"/>
          </a:xfrm>
          <a:prstGeom prst="rect">
            <a:avLst/>
          </a:prstGeom>
        </p:spPr>
        <p:txBody>
          <a:bodyPr vert="horz" wrap="square" lIns="0" tIns="12700" rIns="0" bIns="0" rtlCol="0">
            <a:spAutoFit/>
          </a:bodyPr>
          <a:lstStyle/>
          <a:p>
            <a:pPr marL="12700">
              <a:lnSpc>
                <a:spcPct val="100000"/>
              </a:lnSpc>
              <a:spcBef>
                <a:spcPts val="100"/>
              </a:spcBef>
            </a:pPr>
            <a:r>
              <a:rPr lang="en-US" spc="-95" dirty="0"/>
              <a:t>Docker Concept</a:t>
            </a:r>
            <a:endParaRPr spc="-10" dirty="0"/>
          </a:p>
        </p:txBody>
      </p:sp>
      <p:sp>
        <p:nvSpPr>
          <p:cNvPr id="6" name="TextBox 5">
            <a:extLst>
              <a:ext uri="{FF2B5EF4-FFF2-40B4-BE49-F238E27FC236}">
                <a16:creationId xmlns:a16="http://schemas.microsoft.com/office/drawing/2014/main" id="{99CE8035-1A37-4693-BEC8-7C0D2CC45A69}"/>
              </a:ext>
            </a:extLst>
          </p:cNvPr>
          <p:cNvSpPr txBox="1"/>
          <p:nvPr/>
        </p:nvSpPr>
        <p:spPr>
          <a:xfrm>
            <a:off x="8302864" y="1567573"/>
            <a:ext cx="9236764" cy="7971413"/>
          </a:xfrm>
          <a:prstGeom prst="rect">
            <a:avLst/>
          </a:prstGeom>
          <a:noFill/>
        </p:spPr>
        <p:txBody>
          <a:bodyPr wrap="square">
            <a:spAutoFit/>
          </a:bodyPr>
          <a:lstStyle/>
          <a:p>
            <a:r>
              <a:rPr lang="en-US" sz="3200" dirty="0">
                <a:solidFill>
                  <a:schemeClr val="accent2">
                    <a:lumMod val="60000"/>
                    <a:lumOff val="40000"/>
                  </a:schemeClr>
                </a:solidFill>
              </a:rPr>
              <a:t>docker version: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Show client version</a:t>
            </a:r>
          </a:p>
          <a:p>
            <a:r>
              <a:rPr lang="en-US" sz="3200" dirty="0">
                <a:solidFill>
                  <a:schemeClr val="accent2">
                    <a:lumMod val="60000"/>
                    <a:lumOff val="40000"/>
                  </a:schemeClr>
                </a:solidFill>
              </a:rPr>
              <a:t>Show client </a:t>
            </a:r>
            <a:r>
              <a:rPr lang="en-US" sz="3200" dirty="0" err="1">
                <a:solidFill>
                  <a:schemeClr val="accent2">
                    <a:lumMod val="60000"/>
                    <a:lumOff val="40000"/>
                  </a:schemeClr>
                </a:solidFill>
              </a:rPr>
              <a:t>apiversion</a:t>
            </a:r>
            <a:endParaRPr lang="en-US" sz="3200" dirty="0">
              <a:solidFill>
                <a:schemeClr val="accent2">
                  <a:lumMod val="60000"/>
                  <a:lumOff val="40000"/>
                </a:schemeClr>
              </a:solidFill>
            </a:endParaRPr>
          </a:p>
          <a:p>
            <a:r>
              <a:rPr lang="en-US" sz="3200" dirty="0">
                <a:solidFill>
                  <a:schemeClr val="accent2">
                    <a:lumMod val="60000"/>
                    <a:lumOff val="40000"/>
                  </a:schemeClr>
                </a:solidFill>
              </a:rPr>
              <a:t>Show server version</a:t>
            </a:r>
          </a:p>
          <a:p>
            <a:r>
              <a:rPr lang="en-US" sz="3200" dirty="0">
                <a:solidFill>
                  <a:schemeClr val="accent2">
                    <a:lumMod val="60000"/>
                    <a:lumOff val="40000"/>
                  </a:schemeClr>
                </a:solidFill>
              </a:rPr>
              <a:t>Show server  </a:t>
            </a:r>
            <a:r>
              <a:rPr lang="en-US" sz="3200" dirty="0" err="1">
                <a:solidFill>
                  <a:schemeClr val="accent2">
                    <a:lumMod val="60000"/>
                    <a:lumOff val="40000"/>
                  </a:schemeClr>
                </a:solidFill>
              </a:rPr>
              <a:t>api</a:t>
            </a:r>
            <a:r>
              <a:rPr lang="en-US" sz="3200" dirty="0">
                <a:solidFill>
                  <a:schemeClr val="accent2">
                    <a:lumMod val="60000"/>
                    <a:lumOff val="40000"/>
                  </a:schemeClr>
                </a:solidFill>
              </a:rPr>
              <a:t> version</a:t>
            </a:r>
          </a:p>
          <a:p>
            <a:r>
              <a:rPr lang="en-US" sz="3200" dirty="0">
                <a:solidFill>
                  <a:schemeClr val="accent2">
                    <a:lumMod val="60000"/>
                    <a:lumOff val="40000"/>
                  </a:schemeClr>
                </a:solidFill>
              </a:rPr>
              <a:t>Docker written by </a:t>
            </a:r>
            <a:r>
              <a:rPr lang="en-US" sz="3200" dirty="0" err="1">
                <a:solidFill>
                  <a:schemeClr val="accent2">
                    <a:lumMod val="60000"/>
                    <a:lumOff val="40000"/>
                  </a:schemeClr>
                </a:solidFill>
              </a:rPr>
              <a:t>golang</a:t>
            </a:r>
            <a:endParaRPr lang="en-US" sz="3200" dirty="0">
              <a:solidFill>
                <a:schemeClr val="accent2">
                  <a:lumMod val="60000"/>
                  <a:lumOff val="40000"/>
                </a:schemeClr>
              </a:solidFill>
            </a:endParaRPr>
          </a:p>
          <a:p>
            <a:r>
              <a:rPr lang="en-US" sz="3200" dirty="0">
                <a:solidFill>
                  <a:schemeClr val="accent2">
                    <a:lumMod val="60000"/>
                    <a:lumOff val="40000"/>
                  </a:schemeClr>
                </a:solidFill>
              </a:rPr>
              <a:t>/var/lib/docker all of docker elements in there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a:t>
            </a:r>
            <a:r>
              <a:rPr lang="en-US" sz="3200" dirty="0" err="1">
                <a:solidFill>
                  <a:schemeClr val="accent2">
                    <a:lumMod val="60000"/>
                    <a:lumOff val="40000"/>
                  </a:schemeClr>
                </a:solidFill>
              </a:rPr>
              <a:t>info:This</a:t>
            </a:r>
            <a:r>
              <a:rPr lang="en-US" sz="3200" dirty="0">
                <a:solidFill>
                  <a:schemeClr val="accent2">
                    <a:lumMod val="60000"/>
                    <a:lumOff val="40000"/>
                  </a:schemeClr>
                </a:solidFill>
              </a:rPr>
              <a:t> command displays system wide information regarding the Docker installation. Information displayed includes the kernel version, number of containers and images. The number of images shown is the number of unique images. The same image tagged under different names is counted only once.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91128" y="764473"/>
            <a:ext cx="7148830" cy="843821"/>
          </a:xfrm>
          <a:prstGeom prst="rect">
            <a:avLst/>
          </a:prstGeom>
        </p:spPr>
        <p:txBody>
          <a:bodyPr vert="horz" wrap="square" lIns="0" tIns="12700" rIns="0" bIns="0" rtlCol="0">
            <a:spAutoFit/>
          </a:bodyPr>
          <a:lstStyle/>
          <a:p>
            <a:pPr marL="12700">
              <a:lnSpc>
                <a:spcPct val="100000"/>
              </a:lnSpc>
              <a:spcBef>
                <a:spcPts val="100"/>
              </a:spcBef>
            </a:pPr>
            <a:r>
              <a:rPr lang="en-US" sz="5400" dirty="0"/>
              <a:t>manage docker</a:t>
            </a:r>
            <a:endParaRPr sz="4800" dirty="0"/>
          </a:p>
        </p:txBody>
      </p:sp>
      <p:sp>
        <p:nvSpPr>
          <p:cNvPr id="4" name="object 4"/>
          <p:cNvSpPr txBox="1"/>
          <p:nvPr/>
        </p:nvSpPr>
        <p:spPr>
          <a:xfrm>
            <a:off x="920750" y="1949450"/>
            <a:ext cx="14097000" cy="7012176"/>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The Docker daemon binds to a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instead of a </a:t>
            </a:r>
            <a:r>
              <a:rPr lang="en-US" sz="3600" dirty="0" err="1">
                <a:solidFill>
                  <a:schemeClr val="accent2">
                    <a:lumMod val="60000"/>
                    <a:lumOff val="40000"/>
                  </a:schemeClr>
                </a:solidFill>
              </a:rPr>
              <a:t>tcp</a:t>
            </a:r>
            <a:r>
              <a:rPr lang="en-US" sz="3600" dirty="0">
                <a:solidFill>
                  <a:schemeClr val="accent2">
                    <a:lumMod val="60000"/>
                    <a:lumOff val="40000"/>
                  </a:schemeClr>
                </a:solidFill>
              </a:rPr>
              <a:t> port.by default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is owned by root .docker daemon always runs as the root user!</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A persistent background process that manages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Docker images, containers, networks, and storage volumes.</a:t>
            </a:r>
          </a:p>
          <a:p>
            <a:r>
              <a:rPr lang="en-US" sz="3600" dirty="0">
                <a:solidFill>
                  <a:schemeClr val="accent2">
                    <a:lumMod val="60000"/>
                    <a:lumOff val="40000"/>
                  </a:schemeClr>
                </a:solidFill>
              </a:rPr>
              <a:t>Non root use below manual</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groupadd</a:t>
            </a:r>
            <a:r>
              <a:rPr lang="en-US" sz="3600" dirty="0">
                <a:solidFill>
                  <a:schemeClr val="accent2">
                    <a:lumMod val="60000"/>
                    <a:lumOff val="40000"/>
                  </a:schemeClr>
                </a:solidFill>
              </a:rPr>
              <a:t> docker</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usermod</a:t>
            </a:r>
            <a:r>
              <a:rPr lang="en-US" sz="3600" dirty="0">
                <a:solidFill>
                  <a:schemeClr val="accent2">
                    <a:lumMod val="60000"/>
                    <a:lumOff val="40000"/>
                  </a:schemeClr>
                </a:solidFill>
              </a:rPr>
              <a:t> –</a:t>
            </a:r>
            <a:r>
              <a:rPr lang="en-US" sz="3600" dirty="0" err="1">
                <a:solidFill>
                  <a:schemeClr val="accent2">
                    <a:lumMod val="60000"/>
                    <a:lumOff val="40000"/>
                  </a:schemeClr>
                </a:solidFill>
              </a:rPr>
              <a:t>aG</a:t>
            </a:r>
            <a:r>
              <a:rPr lang="en-US" sz="3600" dirty="0">
                <a:solidFill>
                  <a:schemeClr val="accent2">
                    <a:lumMod val="60000"/>
                    <a:lumOff val="40000"/>
                  </a:schemeClr>
                </a:solidFill>
              </a:rPr>
              <a:t> docker $USER</a:t>
            </a:r>
          </a:p>
          <a:p>
            <a:pPr marL="12700" marR="5080">
              <a:lnSpc>
                <a:spcPct val="99900"/>
              </a:lnSpc>
              <a:spcBef>
                <a:spcPts val="100"/>
              </a:spcBef>
            </a:pPr>
            <a:endParaRPr sz="220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768350" y="861177"/>
            <a:ext cx="13489838" cy="843821"/>
          </a:xfrm>
          <a:prstGeom prst="rect">
            <a:avLst/>
          </a:prstGeom>
        </p:spPr>
        <p:txBody>
          <a:bodyPr vert="horz" wrap="square" lIns="0" tIns="12700" rIns="0" bIns="0" rtlCol="0">
            <a:spAutoFit/>
          </a:bodyPr>
          <a:lstStyle/>
          <a:p>
            <a:pPr marL="12700">
              <a:lnSpc>
                <a:spcPct val="100000"/>
              </a:lnSpc>
              <a:spcBef>
                <a:spcPts val="100"/>
              </a:spcBef>
            </a:pPr>
            <a:r>
              <a:rPr lang="en-US" sz="5400" dirty="0"/>
              <a:t> some Benefit of Docker container</a:t>
            </a:r>
            <a:endParaRPr sz="4800" dirty="0"/>
          </a:p>
        </p:txBody>
      </p:sp>
      <p:sp>
        <p:nvSpPr>
          <p:cNvPr id="4" name="object 4"/>
          <p:cNvSpPr txBox="1"/>
          <p:nvPr/>
        </p:nvSpPr>
        <p:spPr>
          <a:xfrm>
            <a:off x="606220" y="2602204"/>
            <a:ext cx="8391729" cy="4779770"/>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1-Speed</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2-Portability</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3-Rapid Deployment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4-Run your app in isolation and independent env</a:t>
            </a:r>
          </a:p>
          <a:p>
            <a:pPr marL="12700" marR="5080">
              <a:lnSpc>
                <a:spcPct val="100899"/>
              </a:lnSpc>
              <a:spcBef>
                <a:spcPts val="100"/>
              </a:spcBef>
            </a:pPr>
            <a:endParaRPr sz="225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9759950" y="2095488"/>
            <a:ext cx="6667500" cy="609599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nSpc>
                <a:spcPct val="100000"/>
              </a:lnSpc>
              <a:spcBef>
                <a:spcPts val="100"/>
              </a:spcBef>
            </a:pPr>
            <a:r>
              <a:rPr lang="en-US" sz="5400" dirty="0"/>
              <a:t>solve some problem by container</a:t>
            </a:r>
            <a:endParaRPr sz="4800" dirty="0"/>
          </a:p>
        </p:txBody>
      </p:sp>
      <p:sp>
        <p:nvSpPr>
          <p:cNvPr id="6" name="object 6"/>
          <p:cNvSpPr txBox="1"/>
          <p:nvPr/>
        </p:nvSpPr>
        <p:spPr>
          <a:xfrm>
            <a:off x="1931506" y="2406650"/>
            <a:ext cx="14457843" cy="3932167"/>
          </a:xfrm>
          <a:prstGeom prst="rect">
            <a:avLst/>
          </a:prstGeom>
        </p:spPr>
        <p:txBody>
          <a:bodyPr vert="horz" wrap="square" lIns="0" tIns="13970" rIns="0" bIns="0" rtlCol="0">
            <a:spAutoFit/>
          </a:bodyPr>
          <a:lstStyle/>
          <a:p>
            <a:r>
              <a:rPr lang="en-US" sz="3200" dirty="0">
                <a:solidFill>
                  <a:schemeClr val="accent2">
                    <a:lumMod val="60000"/>
                    <a:lumOff val="40000"/>
                  </a:schemeClr>
                </a:solidFill>
              </a:rPr>
              <a:t>1-Dependencies</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2-Protecting your pc</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3-Easy deploy without huge knowledge about program language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4-Security  and virus jail </a:t>
            </a:r>
          </a:p>
          <a:p>
            <a:pPr marL="12700" marR="5080" algn="just">
              <a:lnSpc>
                <a:spcPct val="100699"/>
              </a:lnSpc>
              <a:spcBef>
                <a:spcPts val="110"/>
              </a:spcBef>
            </a:pPr>
            <a:endParaRPr sz="3200" dirty="0">
              <a:solidFill>
                <a:schemeClr val="accent2">
                  <a:lumMod val="60000"/>
                  <a:lumOff val="40000"/>
                </a:schemeClr>
              </a:solidFill>
              <a:latin typeface="Verdana"/>
              <a:cs typeface="Verdana"/>
            </a:endParaRPr>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15" y="12724"/>
            <a:ext cx="18288000" cy="10286976"/>
          </a:xfrm>
          <a:prstGeom prst="rect">
            <a:avLst/>
          </a:prstGeom>
        </p:spPr>
      </p:pic>
      <p:sp>
        <p:nvSpPr>
          <p:cNvPr id="3" name="object 3"/>
          <p:cNvSpPr txBox="1">
            <a:spLocks noGrp="1"/>
          </p:cNvSpPr>
          <p:nvPr>
            <p:ph type="title"/>
          </p:nvPr>
        </p:nvSpPr>
        <p:spPr>
          <a:xfrm>
            <a:off x="1611336" y="1780220"/>
            <a:ext cx="4948556" cy="2228815"/>
          </a:xfrm>
          <a:prstGeom prst="rect">
            <a:avLst/>
          </a:prstGeom>
        </p:spPr>
        <p:txBody>
          <a:bodyPr vert="horz" wrap="square" lIns="0" tIns="12700" rIns="0" bIns="0" rtlCol="0">
            <a:spAutoFit/>
          </a:bodyPr>
          <a:lstStyle/>
          <a:p>
            <a:pPr marL="12700">
              <a:lnSpc>
                <a:spcPct val="100000"/>
              </a:lnSpc>
              <a:spcBef>
                <a:spcPts val="100"/>
              </a:spcBef>
            </a:pPr>
            <a:r>
              <a:rPr lang="en-US" sz="7200" spc="-320" dirty="0">
                <a:solidFill>
                  <a:srgbClr val="FFFFFF"/>
                </a:solidFill>
              </a:rPr>
              <a:t>History of Container</a:t>
            </a:r>
            <a:endParaRPr sz="7200" dirty="0"/>
          </a:p>
        </p:txBody>
      </p:sp>
      <p:grpSp>
        <p:nvGrpSpPr>
          <p:cNvPr id="9" name="object 9"/>
          <p:cNvGrpSpPr/>
          <p:nvPr/>
        </p:nvGrpSpPr>
        <p:grpSpPr>
          <a:xfrm flipH="1">
            <a:off x="15334846" y="9874250"/>
            <a:ext cx="208775" cy="76503"/>
            <a:chOff x="3421875" y="6838746"/>
            <a:chExt cx="691515" cy="685800"/>
          </a:xfrm>
        </p:grpSpPr>
        <p:sp>
          <p:nvSpPr>
            <p:cNvPr id="10" name="object 10"/>
            <p:cNvSpPr/>
            <p:nvPr/>
          </p:nvSpPr>
          <p:spPr>
            <a:xfrm>
              <a:off x="3421875" y="6838746"/>
              <a:ext cx="691515" cy="685800"/>
            </a:xfrm>
            <a:custGeom>
              <a:avLst/>
              <a:gdLst/>
              <a:ahLst/>
              <a:cxnLst/>
              <a:rect l="l" t="t" r="r" b="b"/>
              <a:pathLst>
                <a:path w="691514" h="685800">
                  <a:moveTo>
                    <a:pt x="344855" y="0"/>
                  </a:moveTo>
                  <a:lnTo>
                    <a:pt x="290655" y="4192"/>
                  </a:lnTo>
                  <a:lnTo>
                    <a:pt x="238357" y="16607"/>
                  </a:lnTo>
                  <a:lnTo>
                    <a:pt x="188825" y="37005"/>
                  </a:lnTo>
                  <a:lnTo>
                    <a:pt x="142922" y="65145"/>
                  </a:lnTo>
                  <a:lnTo>
                    <a:pt x="101511" y="100787"/>
                  </a:lnTo>
                  <a:lnTo>
                    <a:pt x="65794" y="142552"/>
                  </a:lnTo>
                  <a:lnTo>
                    <a:pt x="37474" y="188708"/>
                  </a:lnTo>
                  <a:lnTo>
                    <a:pt x="16862" y="238461"/>
                  </a:lnTo>
                  <a:lnTo>
                    <a:pt x="4267" y="291012"/>
                  </a:lnTo>
                  <a:lnTo>
                    <a:pt x="0" y="345566"/>
                  </a:lnTo>
                  <a:lnTo>
                    <a:pt x="4267" y="399761"/>
                  </a:lnTo>
                  <a:lnTo>
                    <a:pt x="16862" y="452055"/>
                  </a:lnTo>
                  <a:lnTo>
                    <a:pt x="37474" y="501585"/>
                  </a:lnTo>
                  <a:lnTo>
                    <a:pt x="65794" y="547488"/>
                  </a:lnTo>
                  <a:lnTo>
                    <a:pt x="101511" y="588898"/>
                  </a:lnTo>
                  <a:lnTo>
                    <a:pt x="142922" y="624888"/>
                  </a:lnTo>
                  <a:lnTo>
                    <a:pt x="188825" y="653242"/>
                  </a:lnTo>
                  <a:lnTo>
                    <a:pt x="238357" y="673752"/>
                  </a:lnTo>
                  <a:lnTo>
                    <a:pt x="288929" y="685799"/>
                  </a:lnTo>
                  <a:lnTo>
                    <a:pt x="399393" y="685799"/>
                  </a:lnTo>
                  <a:lnTo>
                    <a:pt x="435196" y="678810"/>
                  </a:lnTo>
                  <a:lnTo>
                    <a:pt x="464940" y="668807"/>
                  </a:lnTo>
                  <a:lnTo>
                    <a:pt x="344855" y="668807"/>
                  </a:lnTo>
                  <a:lnTo>
                    <a:pt x="297082" y="665302"/>
                  </a:lnTo>
                  <a:lnTo>
                    <a:pt x="251487" y="655122"/>
                  </a:lnTo>
                  <a:lnTo>
                    <a:pt x="208568" y="638767"/>
                  </a:lnTo>
                  <a:lnTo>
                    <a:pt x="168827" y="616735"/>
                  </a:lnTo>
                  <a:lnTo>
                    <a:pt x="132763" y="589527"/>
                  </a:lnTo>
                  <a:lnTo>
                    <a:pt x="100876" y="557642"/>
                  </a:lnTo>
                  <a:lnTo>
                    <a:pt x="73666" y="521581"/>
                  </a:lnTo>
                  <a:lnTo>
                    <a:pt x="51632" y="481843"/>
                  </a:lnTo>
                  <a:lnTo>
                    <a:pt x="35275" y="438928"/>
                  </a:lnTo>
                  <a:lnTo>
                    <a:pt x="25094" y="393336"/>
                  </a:lnTo>
                  <a:lnTo>
                    <a:pt x="21589" y="345566"/>
                  </a:lnTo>
                  <a:lnTo>
                    <a:pt x="25094" y="297437"/>
                  </a:lnTo>
                  <a:lnTo>
                    <a:pt x="35275" y="251550"/>
                  </a:lnTo>
                  <a:lnTo>
                    <a:pt x="51632" y="208399"/>
                  </a:lnTo>
                  <a:lnTo>
                    <a:pt x="73666" y="168477"/>
                  </a:lnTo>
                  <a:lnTo>
                    <a:pt x="100876" y="132278"/>
                  </a:lnTo>
                  <a:lnTo>
                    <a:pt x="132763" y="100294"/>
                  </a:lnTo>
                  <a:lnTo>
                    <a:pt x="168827" y="73020"/>
                  </a:lnTo>
                  <a:lnTo>
                    <a:pt x="208568" y="50948"/>
                  </a:lnTo>
                  <a:lnTo>
                    <a:pt x="251487" y="34571"/>
                  </a:lnTo>
                  <a:lnTo>
                    <a:pt x="297082" y="24384"/>
                  </a:lnTo>
                  <a:lnTo>
                    <a:pt x="344855" y="20878"/>
                  </a:lnTo>
                  <a:lnTo>
                    <a:pt x="462896" y="20878"/>
                  </a:lnTo>
                  <a:lnTo>
                    <a:pt x="452479" y="16607"/>
                  </a:lnTo>
                  <a:lnTo>
                    <a:pt x="399756" y="4192"/>
                  </a:lnTo>
                  <a:lnTo>
                    <a:pt x="344855" y="0"/>
                  </a:lnTo>
                  <a:close/>
                </a:path>
                <a:path w="691514" h="685800">
                  <a:moveTo>
                    <a:pt x="462896" y="20878"/>
                  </a:moveTo>
                  <a:lnTo>
                    <a:pt x="344855" y="20878"/>
                  </a:lnTo>
                  <a:lnTo>
                    <a:pt x="392985" y="24384"/>
                  </a:lnTo>
                  <a:lnTo>
                    <a:pt x="438873" y="34571"/>
                  </a:lnTo>
                  <a:lnTo>
                    <a:pt x="482025" y="50948"/>
                  </a:lnTo>
                  <a:lnTo>
                    <a:pt x="521949" y="73020"/>
                  </a:lnTo>
                  <a:lnTo>
                    <a:pt x="558149" y="100294"/>
                  </a:lnTo>
                  <a:lnTo>
                    <a:pt x="590135" y="132278"/>
                  </a:lnTo>
                  <a:lnTo>
                    <a:pt x="617411" y="168477"/>
                  </a:lnTo>
                  <a:lnTo>
                    <a:pt x="639484" y="208399"/>
                  </a:lnTo>
                  <a:lnTo>
                    <a:pt x="655862" y="251550"/>
                  </a:lnTo>
                  <a:lnTo>
                    <a:pt x="666050" y="297437"/>
                  </a:lnTo>
                  <a:lnTo>
                    <a:pt x="669556" y="345566"/>
                  </a:lnTo>
                  <a:lnTo>
                    <a:pt x="666018" y="393336"/>
                  </a:lnTo>
                  <a:lnTo>
                    <a:pt x="655746" y="438928"/>
                  </a:lnTo>
                  <a:lnTo>
                    <a:pt x="639251" y="481843"/>
                  </a:lnTo>
                  <a:lnTo>
                    <a:pt x="617048" y="521581"/>
                  </a:lnTo>
                  <a:lnTo>
                    <a:pt x="589649" y="557642"/>
                  </a:lnTo>
                  <a:lnTo>
                    <a:pt x="557567" y="589527"/>
                  </a:lnTo>
                  <a:lnTo>
                    <a:pt x="521315" y="616735"/>
                  </a:lnTo>
                  <a:lnTo>
                    <a:pt x="481404" y="638767"/>
                  </a:lnTo>
                  <a:lnTo>
                    <a:pt x="438349" y="655122"/>
                  </a:lnTo>
                  <a:lnTo>
                    <a:pt x="392662" y="665302"/>
                  </a:lnTo>
                  <a:lnTo>
                    <a:pt x="344855" y="668807"/>
                  </a:lnTo>
                  <a:lnTo>
                    <a:pt x="464940" y="668807"/>
                  </a:lnTo>
                  <a:lnTo>
                    <a:pt x="518015" y="644652"/>
                  </a:lnTo>
                  <a:lnTo>
                    <a:pt x="555454" y="619415"/>
                  </a:lnTo>
                  <a:lnTo>
                    <a:pt x="589635" y="588898"/>
                  </a:lnTo>
                  <a:lnTo>
                    <a:pt x="625353" y="547488"/>
                  </a:lnTo>
                  <a:lnTo>
                    <a:pt x="653676" y="501585"/>
                  </a:lnTo>
                  <a:lnTo>
                    <a:pt x="674292" y="452055"/>
                  </a:lnTo>
                  <a:lnTo>
                    <a:pt x="686890" y="399761"/>
                  </a:lnTo>
                  <a:lnTo>
                    <a:pt x="691159" y="345566"/>
                  </a:lnTo>
                  <a:lnTo>
                    <a:pt x="686890" y="291012"/>
                  </a:lnTo>
                  <a:lnTo>
                    <a:pt x="674292" y="238461"/>
                  </a:lnTo>
                  <a:lnTo>
                    <a:pt x="653676" y="188708"/>
                  </a:lnTo>
                  <a:lnTo>
                    <a:pt x="625353" y="142552"/>
                  </a:lnTo>
                  <a:lnTo>
                    <a:pt x="589635" y="100787"/>
                  </a:lnTo>
                  <a:lnTo>
                    <a:pt x="548213" y="65145"/>
                  </a:lnTo>
                  <a:lnTo>
                    <a:pt x="502229" y="37005"/>
                  </a:lnTo>
                  <a:lnTo>
                    <a:pt x="462896" y="20878"/>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3566579" y="6984885"/>
              <a:ext cx="109435" cy="109435"/>
            </a:xfrm>
            <a:prstGeom prst="rect">
              <a:avLst/>
            </a:prstGeom>
          </p:spPr>
        </p:pic>
        <p:sp>
          <p:nvSpPr>
            <p:cNvPr id="13" name="object 13"/>
            <p:cNvSpPr/>
            <p:nvPr/>
          </p:nvSpPr>
          <p:spPr>
            <a:xfrm>
              <a:off x="3725697" y="7115911"/>
              <a:ext cx="255904" cy="241300"/>
            </a:xfrm>
            <a:custGeom>
              <a:avLst/>
              <a:gdLst/>
              <a:ahLst/>
              <a:cxnLst/>
              <a:rect l="l" t="t" r="r" b="b"/>
              <a:pathLst>
                <a:path w="255904" h="241300">
                  <a:moveTo>
                    <a:pt x="141820" y="0"/>
                  </a:moveTo>
                  <a:lnTo>
                    <a:pt x="125884" y="956"/>
                  </a:lnTo>
                  <a:lnTo>
                    <a:pt x="110416" y="3870"/>
                  </a:lnTo>
                  <a:lnTo>
                    <a:pt x="95354" y="8808"/>
                  </a:lnTo>
                  <a:lnTo>
                    <a:pt x="80632" y="15836"/>
                  </a:lnTo>
                  <a:lnTo>
                    <a:pt x="80632" y="5041"/>
                  </a:lnTo>
                  <a:lnTo>
                    <a:pt x="76314" y="0"/>
                  </a:lnTo>
                  <a:lnTo>
                    <a:pt x="11518" y="0"/>
                  </a:lnTo>
                  <a:lnTo>
                    <a:pt x="5753" y="0"/>
                  </a:lnTo>
                  <a:lnTo>
                    <a:pt x="0" y="4318"/>
                  </a:lnTo>
                  <a:lnTo>
                    <a:pt x="0" y="235419"/>
                  </a:lnTo>
                  <a:lnTo>
                    <a:pt x="5041" y="241185"/>
                  </a:lnTo>
                  <a:lnTo>
                    <a:pt x="89992" y="241185"/>
                  </a:lnTo>
                  <a:lnTo>
                    <a:pt x="95745" y="236143"/>
                  </a:lnTo>
                  <a:lnTo>
                    <a:pt x="95745" y="151193"/>
                  </a:lnTo>
                  <a:lnTo>
                    <a:pt x="97084" y="131483"/>
                  </a:lnTo>
                  <a:lnTo>
                    <a:pt x="102138" y="113393"/>
                  </a:lnTo>
                  <a:lnTo>
                    <a:pt x="112456" y="100163"/>
                  </a:lnTo>
                  <a:lnTo>
                    <a:pt x="129590" y="95034"/>
                  </a:lnTo>
                  <a:lnTo>
                    <a:pt x="142220" y="97925"/>
                  </a:lnTo>
                  <a:lnTo>
                    <a:pt x="151277" y="105743"/>
                  </a:lnTo>
                  <a:lnTo>
                    <a:pt x="157231" y="117204"/>
                  </a:lnTo>
                  <a:lnTo>
                    <a:pt x="160553" y="131025"/>
                  </a:lnTo>
                  <a:lnTo>
                    <a:pt x="161264" y="136791"/>
                  </a:lnTo>
                  <a:lnTo>
                    <a:pt x="165582" y="140385"/>
                  </a:lnTo>
                  <a:lnTo>
                    <a:pt x="177101" y="140385"/>
                  </a:lnTo>
                  <a:lnTo>
                    <a:pt x="182143" y="134632"/>
                  </a:lnTo>
                  <a:lnTo>
                    <a:pt x="180708" y="128866"/>
                  </a:lnTo>
                  <a:lnTo>
                    <a:pt x="174520" y="105021"/>
                  </a:lnTo>
                  <a:lnTo>
                    <a:pt x="163607" y="87652"/>
                  </a:lnTo>
                  <a:lnTo>
                    <a:pt x="148104" y="77031"/>
                  </a:lnTo>
                  <a:lnTo>
                    <a:pt x="128143" y="73431"/>
                  </a:lnTo>
                  <a:lnTo>
                    <a:pt x="104715" y="78696"/>
                  </a:lnTo>
                  <a:lnTo>
                    <a:pt x="87561" y="93953"/>
                  </a:lnTo>
                  <a:lnTo>
                    <a:pt x="77020" y="118388"/>
                  </a:lnTo>
                  <a:lnTo>
                    <a:pt x="73431" y="151193"/>
                  </a:lnTo>
                  <a:lnTo>
                    <a:pt x="73431" y="218147"/>
                  </a:lnTo>
                  <a:lnTo>
                    <a:pt x="21590" y="218147"/>
                  </a:lnTo>
                  <a:lnTo>
                    <a:pt x="21590" y="22313"/>
                  </a:lnTo>
                  <a:lnTo>
                    <a:pt x="58318" y="22313"/>
                  </a:lnTo>
                  <a:lnTo>
                    <a:pt x="58318" y="39598"/>
                  </a:lnTo>
                  <a:lnTo>
                    <a:pt x="59029" y="43205"/>
                  </a:lnTo>
                  <a:lnTo>
                    <a:pt x="61912" y="45364"/>
                  </a:lnTo>
                  <a:lnTo>
                    <a:pt x="66230" y="46799"/>
                  </a:lnTo>
                  <a:lnTo>
                    <a:pt x="70548" y="46799"/>
                  </a:lnTo>
                  <a:lnTo>
                    <a:pt x="74866" y="45364"/>
                  </a:lnTo>
                  <a:lnTo>
                    <a:pt x="89671" y="35381"/>
                  </a:lnTo>
                  <a:lnTo>
                    <a:pt x="105825" y="28167"/>
                  </a:lnTo>
                  <a:lnTo>
                    <a:pt x="123061" y="23788"/>
                  </a:lnTo>
                  <a:lnTo>
                    <a:pt x="141109" y="22313"/>
                  </a:lnTo>
                  <a:lnTo>
                    <a:pt x="181819" y="31448"/>
                  </a:lnTo>
                  <a:lnTo>
                    <a:pt x="210312" y="55432"/>
                  </a:lnTo>
                  <a:lnTo>
                    <a:pt x="227059" y="89136"/>
                  </a:lnTo>
                  <a:lnTo>
                    <a:pt x="232537" y="127431"/>
                  </a:lnTo>
                  <a:lnTo>
                    <a:pt x="232537" y="218147"/>
                  </a:lnTo>
                  <a:lnTo>
                    <a:pt x="180708" y="218147"/>
                  </a:lnTo>
                  <a:lnTo>
                    <a:pt x="180708" y="176390"/>
                  </a:lnTo>
                  <a:lnTo>
                    <a:pt x="176377" y="172059"/>
                  </a:lnTo>
                  <a:lnTo>
                    <a:pt x="164858" y="172059"/>
                  </a:lnTo>
                  <a:lnTo>
                    <a:pt x="160553" y="176390"/>
                  </a:lnTo>
                  <a:lnTo>
                    <a:pt x="160553" y="234708"/>
                  </a:lnTo>
                  <a:lnTo>
                    <a:pt x="164858" y="239737"/>
                  </a:lnTo>
                  <a:lnTo>
                    <a:pt x="250532" y="239737"/>
                  </a:lnTo>
                  <a:lnTo>
                    <a:pt x="255574" y="235419"/>
                  </a:lnTo>
                  <a:lnTo>
                    <a:pt x="255574" y="125996"/>
                  </a:lnTo>
                  <a:lnTo>
                    <a:pt x="247318" y="74720"/>
                  </a:lnTo>
                  <a:lnTo>
                    <a:pt x="224077" y="34918"/>
                  </a:lnTo>
                  <a:lnTo>
                    <a:pt x="188146" y="9157"/>
                  </a:lnTo>
                  <a:lnTo>
                    <a:pt x="141820" y="0"/>
                  </a:lnTo>
                  <a:close/>
                </a:path>
              </a:pathLst>
            </a:custGeom>
            <a:solidFill>
              <a:srgbClr val="FFFFFF"/>
            </a:solidFill>
          </p:spPr>
          <p:txBody>
            <a:bodyPr wrap="square" lIns="0" tIns="0" rIns="0" bIns="0" rtlCol="0"/>
            <a:lstStyle/>
            <a:p>
              <a:endParaRPr/>
            </a:p>
          </p:txBody>
        </p:sp>
      </p:grpSp>
      <p:sp>
        <p:nvSpPr>
          <p:cNvPr id="14" name="object 14"/>
          <p:cNvSpPr/>
          <p:nvPr/>
        </p:nvSpPr>
        <p:spPr>
          <a:xfrm>
            <a:off x="1624037" y="431504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16" name="Picture 15">
            <a:extLst>
              <a:ext uri="{FF2B5EF4-FFF2-40B4-BE49-F238E27FC236}">
                <a16:creationId xmlns:a16="http://schemas.microsoft.com/office/drawing/2014/main" id="{AF4F0D04-EE55-42AC-9ADE-01AF1F74F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50" y="1842953"/>
            <a:ext cx="8853892" cy="704069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LXC vs Docker</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Content Placeholder 3">
            <a:extLst>
              <a:ext uri="{FF2B5EF4-FFF2-40B4-BE49-F238E27FC236}">
                <a16:creationId xmlns:a16="http://schemas.microsoft.com/office/drawing/2014/main" id="{D0C9F49E-94DA-4421-8D26-079E8B882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350" y="2482850"/>
            <a:ext cx="11353800" cy="5715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426597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company history</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25550" y="2659815"/>
            <a:ext cx="14401800" cy="3970318"/>
          </a:xfrm>
          <a:prstGeom prst="rect">
            <a:avLst/>
          </a:prstGeom>
          <a:noFill/>
        </p:spPr>
        <p:txBody>
          <a:bodyPr wrap="square">
            <a:spAutoFit/>
          </a:bodyPr>
          <a:lstStyle/>
          <a:p>
            <a:r>
              <a:rPr lang="en-US" sz="3600" dirty="0">
                <a:solidFill>
                  <a:schemeClr val="accent2">
                    <a:lumMod val="60000"/>
                    <a:lumOff val="40000"/>
                  </a:schemeClr>
                </a:solidFill>
              </a:rPr>
              <a:t>Docker </a:t>
            </a:r>
            <a:r>
              <a:rPr lang="en-US" sz="3600" dirty="0" err="1">
                <a:solidFill>
                  <a:schemeClr val="accent2">
                    <a:lumMod val="60000"/>
                    <a:lumOff val="40000"/>
                  </a:schemeClr>
                </a:solidFill>
              </a:rPr>
              <a:t>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inc</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ee</a:t>
            </a:r>
            <a:r>
              <a:rPr lang="en-US" sz="3600" dirty="0">
                <a:solidFill>
                  <a:schemeClr val="accent2">
                    <a:lumMod val="60000"/>
                    <a:lumOff val="40000"/>
                  </a:schemeClr>
                </a:solidFill>
              </a:rPr>
              <a:t>(free private repo , free tool for scan image)</a:t>
            </a:r>
          </a:p>
        </p:txBody>
      </p:sp>
      <p:pic>
        <p:nvPicPr>
          <p:cNvPr id="8" name="Picture 7">
            <a:extLst>
              <a:ext uri="{FF2B5EF4-FFF2-40B4-BE49-F238E27FC236}">
                <a16:creationId xmlns:a16="http://schemas.microsoft.com/office/drawing/2014/main" id="{FE07D660-5F18-4E18-A91C-B789B538C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564" y="2659814"/>
            <a:ext cx="5547235" cy="2947235"/>
          </a:xfrm>
          <a:prstGeom prst="rect">
            <a:avLst/>
          </a:prstGeom>
        </p:spPr>
      </p:pic>
    </p:spTree>
    <p:extLst>
      <p:ext uri="{BB962C8B-B14F-4D97-AF65-F5344CB8AC3E}">
        <p14:creationId xmlns:p14="http://schemas.microsoft.com/office/powerpoint/2010/main" val="1680280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076022"/>
          </a:xfrm>
          <a:prstGeom prst="rect">
            <a:avLst/>
          </a:prstGeom>
        </p:spPr>
        <p:txBody>
          <a:bodyPr vert="horz" wrap="square" lIns="0" tIns="12700" rIns="0" bIns="0" rtlCol="0">
            <a:spAutoFit/>
          </a:bodyPr>
          <a:lstStyle/>
          <a:p>
            <a:pPr marL="12700" marR="5080">
              <a:lnSpc>
                <a:spcPct val="99900"/>
              </a:lnSpc>
              <a:spcBef>
                <a:spcPts val="100"/>
              </a:spcBef>
            </a:pPr>
            <a:r>
              <a:rPr lang="en-US" sz="2400" b="0" i="0" dirty="0">
                <a:solidFill>
                  <a:schemeClr val="bg2"/>
                </a:solidFill>
                <a:effectLst/>
                <a:latin typeface="Inter"/>
              </a:rPr>
              <a:t>HTTP, or </a:t>
            </a:r>
            <a:r>
              <a:rPr lang="en-US" sz="2400" b="1" i="0" dirty="0">
                <a:solidFill>
                  <a:schemeClr val="bg2"/>
                </a:solidFill>
                <a:effectLst/>
                <a:latin typeface="Inter"/>
              </a:rPr>
              <a:t>Hypertext Transfer Protocol</a:t>
            </a:r>
            <a:r>
              <a:rPr lang="en-US" sz="2400" b="0" i="0" dirty="0">
                <a:solidFill>
                  <a:schemeClr val="bg2"/>
                </a:solidFill>
                <a:effectLst/>
                <a:latin typeface="Inter"/>
              </a:rPr>
              <a:t>, is the foundation of data communication on the World Wide Web. It is an application-layer protocol used for transmitting hypermedia documents, such as HTML, between clients</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HTML: How could help to HTTP</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1.Formating Data</a:t>
            </a:r>
          </a:p>
          <a:p>
            <a:pPr marL="12700" marR="5080">
              <a:lnSpc>
                <a:spcPct val="99900"/>
              </a:lnSpc>
              <a:spcBef>
                <a:spcPts val="100"/>
              </a:spcBef>
            </a:pPr>
            <a:r>
              <a:rPr lang="en-US" sz="2400" dirty="0">
                <a:solidFill>
                  <a:schemeClr val="bg2"/>
                </a:solidFill>
                <a:latin typeface="Inter"/>
                <a:cs typeface="Verdana"/>
              </a:rPr>
              <a:t>2.Linking between files</a:t>
            </a:r>
          </a:p>
          <a:p>
            <a:pPr marL="12700" marR="5080">
              <a:lnSpc>
                <a:spcPct val="99900"/>
              </a:lnSpc>
              <a:spcBef>
                <a:spcPts val="100"/>
              </a:spcBef>
            </a:pPr>
            <a:r>
              <a:rPr lang="en-US" sz="2400" dirty="0">
                <a:solidFill>
                  <a:schemeClr val="bg2"/>
                </a:solidFill>
                <a:latin typeface="Inter"/>
                <a:cs typeface="Verdana"/>
              </a:rPr>
              <a:t>3.Font Style</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46652"/>
            <a:ext cx="18288000" cy="10287762"/>
          </a:xfrm>
          <a:prstGeom prst="rect">
            <a:avLst/>
          </a:prstGeom>
        </p:spPr>
      </p:pic>
      <p:sp>
        <p:nvSpPr>
          <p:cNvPr id="3" name="object 3"/>
          <p:cNvSpPr txBox="1">
            <a:spLocks noGrp="1"/>
          </p:cNvSpPr>
          <p:nvPr>
            <p:ph type="title"/>
          </p:nvPr>
        </p:nvSpPr>
        <p:spPr>
          <a:xfrm>
            <a:off x="1954974" y="1075931"/>
            <a:ext cx="13672376"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Docker Engine</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51778" y="2012085"/>
            <a:ext cx="14401800" cy="6555641"/>
          </a:xfrm>
          <a:prstGeom prst="rect">
            <a:avLst/>
          </a:prstGeom>
          <a:noFill/>
        </p:spPr>
        <p:txBody>
          <a:bodyPr wrap="square">
            <a:spAutoFit/>
          </a:bodyPr>
          <a:lstStyle/>
          <a:p>
            <a:r>
              <a:rPr lang="en-US" sz="4800" dirty="0">
                <a:solidFill>
                  <a:schemeClr val="accent2">
                    <a:lumMod val="60000"/>
                    <a:lumOff val="40000"/>
                  </a:schemeClr>
                </a:solidFill>
              </a:rPr>
              <a:t>The Docker engine is the core software that runs and manages containers which follows client-server architecture</a:t>
            </a:r>
          </a:p>
          <a:p>
            <a:r>
              <a:rPr lang="en-US" sz="4800" dirty="0">
                <a:solidFill>
                  <a:schemeClr val="accent2">
                    <a:lumMod val="60000"/>
                    <a:lumOff val="40000"/>
                  </a:schemeClr>
                </a:solidFill>
              </a:rPr>
              <a:t>Docker engine </a:t>
            </a:r>
            <a:r>
              <a:rPr lang="en-US" sz="4800" dirty="0" err="1">
                <a:solidFill>
                  <a:schemeClr val="accent2">
                    <a:lumMod val="60000"/>
                    <a:lumOff val="40000"/>
                  </a:schemeClr>
                </a:solidFill>
              </a:rPr>
              <a:t>components:Server,RestAPI,CLI</a:t>
            </a:r>
            <a:endParaRPr lang="en-US" sz="4800" dirty="0">
              <a:solidFill>
                <a:schemeClr val="accent2">
                  <a:lumMod val="60000"/>
                  <a:lumOff val="40000"/>
                </a:schemeClr>
              </a:solidFill>
            </a:endParaRPr>
          </a:p>
          <a:p>
            <a:endParaRPr lang="en-US" sz="4800" dirty="0">
              <a:solidFill>
                <a:schemeClr val="accent2">
                  <a:lumMod val="60000"/>
                  <a:lumOff val="40000"/>
                </a:schemeClr>
              </a:solidFill>
            </a:endParaRPr>
          </a:p>
          <a:p>
            <a:r>
              <a:rPr lang="en-US" sz="4800" dirty="0">
                <a:solidFill>
                  <a:schemeClr val="accent2">
                    <a:lumMod val="60000"/>
                    <a:lumOff val="40000"/>
                  </a:schemeClr>
                </a:solidFill>
              </a:rPr>
              <a:t>Server(docker daemon)=(</a:t>
            </a:r>
            <a:r>
              <a:rPr lang="en-US" sz="4800" dirty="0" err="1">
                <a:solidFill>
                  <a:schemeClr val="accent2">
                    <a:lumMod val="60000"/>
                    <a:lumOff val="40000"/>
                  </a:schemeClr>
                </a:solidFill>
              </a:rPr>
              <a:t>dockerd</a:t>
            </a:r>
            <a:r>
              <a:rPr lang="en-US" sz="4800" dirty="0">
                <a:solidFill>
                  <a:schemeClr val="accent2">
                    <a:lumMod val="60000"/>
                    <a:lumOff val="40000"/>
                  </a:schemeClr>
                </a:solidFill>
              </a:rPr>
              <a:t>)</a:t>
            </a:r>
          </a:p>
          <a:p>
            <a:r>
              <a:rPr lang="en-US" sz="4800" dirty="0">
                <a:solidFill>
                  <a:schemeClr val="accent2">
                    <a:lumMod val="60000"/>
                    <a:lumOff val="40000"/>
                  </a:schemeClr>
                </a:solidFill>
              </a:rPr>
              <a:t>Rest API(control docker daemon what to do)</a:t>
            </a:r>
          </a:p>
          <a:p>
            <a:r>
              <a:rPr lang="en-US" sz="4800" dirty="0" err="1">
                <a:solidFill>
                  <a:schemeClr val="accent2">
                    <a:lumMod val="60000"/>
                    <a:lumOff val="40000"/>
                  </a:schemeClr>
                </a:solidFill>
              </a:rPr>
              <a:t>Cli</a:t>
            </a:r>
            <a:r>
              <a:rPr lang="en-US" sz="4800" dirty="0">
                <a:solidFill>
                  <a:schemeClr val="accent2">
                    <a:lumMod val="60000"/>
                    <a:lumOff val="40000"/>
                  </a:schemeClr>
                </a:solidFill>
              </a:rPr>
              <a:t> (docker client)</a:t>
            </a:r>
          </a:p>
          <a:p>
            <a:endParaRPr lang="en-US" sz="3600" dirty="0">
              <a:solidFill>
                <a:schemeClr val="accent2">
                  <a:lumMod val="60000"/>
                  <a:lumOff val="40000"/>
                </a:schemeClr>
              </a:solidFill>
            </a:endParaRPr>
          </a:p>
        </p:txBody>
      </p:sp>
      <p:pic>
        <p:nvPicPr>
          <p:cNvPr id="9" name="Picture 8">
            <a:extLst>
              <a:ext uri="{FF2B5EF4-FFF2-40B4-BE49-F238E27FC236}">
                <a16:creationId xmlns:a16="http://schemas.microsoft.com/office/drawing/2014/main" id="{F54F75CF-BB64-4E01-9E6A-F744A5CA5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4750" y="5022713"/>
            <a:ext cx="4095750" cy="4495800"/>
          </a:xfrm>
          <a:prstGeom prst="rect">
            <a:avLst/>
          </a:prstGeom>
        </p:spPr>
      </p:pic>
    </p:spTree>
    <p:extLst>
      <p:ext uri="{BB962C8B-B14F-4D97-AF65-F5344CB8AC3E}">
        <p14:creationId xmlns:p14="http://schemas.microsoft.com/office/powerpoint/2010/main" val="1410936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737" y="0"/>
            <a:ext cx="18288000" cy="10286977"/>
          </a:xfrm>
          <a:prstGeom prst="rect">
            <a:avLst/>
          </a:prstGeom>
        </p:spPr>
      </p:pic>
      <p:sp>
        <p:nvSpPr>
          <p:cNvPr id="3" name="object 3"/>
          <p:cNvSpPr txBox="1">
            <a:spLocks noGrp="1"/>
          </p:cNvSpPr>
          <p:nvPr>
            <p:ph type="title"/>
          </p:nvPr>
        </p:nvSpPr>
        <p:spPr>
          <a:xfrm>
            <a:off x="4883150" y="739901"/>
            <a:ext cx="7148830"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LXC</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758950" y="2300828"/>
            <a:ext cx="15011400" cy="6494085"/>
          </a:xfrm>
          <a:prstGeom prst="rect">
            <a:avLst/>
          </a:prstGeom>
          <a:noFill/>
        </p:spPr>
        <p:txBody>
          <a:bodyPr wrap="square">
            <a:spAutoFit/>
          </a:bodyPr>
          <a:lstStyle/>
          <a:p>
            <a:r>
              <a:rPr lang="en-US" sz="3200" dirty="0">
                <a:solidFill>
                  <a:schemeClr val="accent2">
                    <a:lumMod val="60000"/>
                    <a:lumOff val="40000"/>
                  </a:schemeClr>
                </a:solidFill>
              </a:rPr>
              <a:t>In old version docker ,exist </a:t>
            </a:r>
            <a:r>
              <a:rPr lang="en-US" sz="3200" dirty="0" err="1">
                <a:solidFill>
                  <a:schemeClr val="accent2">
                    <a:lumMod val="60000"/>
                    <a:lumOff val="40000"/>
                  </a:schemeClr>
                </a:solidFill>
              </a:rPr>
              <a:t>lxc</a:t>
            </a:r>
            <a:r>
              <a:rPr lang="en-US" sz="3200" dirty="0">
                <a:solidFill>
                  <a:schemeClr val="accent2">
                    <a:lumMod val="60000"/>
                    <a:lumOff val="40000"/>
                  </a:schemeClr>
                </a:solidFill>
              </a:rPr>
              <a:t> (for </a:t>
            </a:r>
            <a:r>
              <a:rPr lang="en-US" sz="3200" dirty="0" err="1">
                <a:solidFill>
                  <a:schemeClr val="accent2">
                    <a:lumMod val="60000"/>
                    <a:lumOff val="40000"/>
                  </a:schemeClr>
                </a:solidFill>
              </a:rPr>
              <a:t>linux</a:t>
            </a:r>
            <a:r>
              <a:rPr lang="en-US" sz="3200" dirty="0">
                <a:solidFill>
                  <a:schemeClr val="accent2">
                    <a:lumMod val="60000"/>
                    <a:lumOff val="40000"/>
                  </a:schemeClr>
                </a:solidFill>
              </a:rPr>
              <a:t>) communicate with kernel</a:t>
            </a:r>
          </a:p>
          <a:p>
            <a:endParaRPr lang="en-US" sz="3200" dirty="0">
              <a:solidFill>
                <a:schemeClr val="accent2">
                  <a:lumMod val="60000"/>
                  <a:lumOff val="40000"/>
                </a:schemeClr>
              </a:solidFill>
            </a:endParaRPr>
          </a:p>
          <a:p>
            <a:pPr marL="0" indent="0">
              <a:buNone/>
            </a:pPr>
            <a:endParaRPr lang="en-US" sz="3200" dirty="0">
              <a:solidFill>
                <a:schemeClr val="accent2">
                  <a:lumMod val="60000"/>
                  <a:lumOff val="40000"/>
                </a:schemeClr>
              </a:solidFill>
            </a:endParaRPr>
          </a:p>
          <a:p>
            <a:pPr marL="0" indent="0">
              <a:buNone/>
            </a:pPr>
            <a:r>
              <a:rPr lang="en-US" sz="3200" dirty="0">
                <a:solidFill>
                  <a:schemeClr val="accent2">
                    <a:lumMod val="60000"/>
                    <a:lumOff val="40000"/>
                  </a:schemeClr>
                </a:solidFill>
              </a:rPr>
              <a:t>Docker can not work with cg and ns and </a:t>
            </a:r>
            <a:r>
              <a:rPr lang="en-US" sz="3200" dirty="0" err="1">
                <a:solidFill>
                  <a:schemeClr val="accent2">
                    <a:lumMod val="60000"/>
                    <a:lumOff val="40000"/>
                  </a:schemeClr>
                </a:solidFill>
              </a:rPr>
              <a:t>lxc</a:t>
            </a:r>
            <a:r>
              <a:rPr lang="en-US" sz="3200" dirty="0">
                <a:solidFill>
                  <a:schemeClr val="accent2">
                    <a:lumMod val="60000"/>
                    <a:lumOff val="40000"/>
                  </a:schemeClr>
                </a:solidFill>
              </a:rPr>
              <a:t> communicate with them</a:t>
            </a:r>
          </a:p>
          <a:p>
            <a:pPr marL="0" indent="0">
              <a:buNone/>
            </a:pP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docker request to </a:t>
            </a:r>
            <a:r>
              <a:rPr lang="en-US" sz="3200" dirty="0" err="1">
                <a:solidFill>
                  <a:schemeClr val="accent2">
                    <a:lumMod val="60000"/>
                    <a:lumOff val="40000"/>
                  </a:schemeClr>
                </a:solidFill>
              </a:rPr>
              <a:t>lxc</a:t>
            </a:r>
            <a:r>
              <a:rPr lang="en-US" sz="3200" dirty="0">
                <a:solidFill>
                  <a:schemeClr val="accent2">
                    <a:lumMod val="60000"/>
                    <a:lumOff val="40000"/>
                  </a:schemeClr>
                </a:solidFill>
              </a:rPr>
              <a:t> we cannot docker in windows and mac ….</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a:t>
            </a:r>
            <a:r>
              <a:rPr lang="en-US" sz="3200" dirty="0" err="1">
                <a:solidFill>
                  <a:schemeClr val="accent2">
                    <a:lumMod val="60000"/>
                    <a:lumOff val="40000"/>
                  </a:schemeClr>
                </a:solidFill>
              </a:rPr>
              <a:t>lxc</a:t>
            </a:r>
            <a:r>
              <a:rPr lang="en-US" sz="3200" dirty="0">
                <a:solidFill>
                  <a:schemeClr val="accent2">
                    <a:lumMod val="60000"/>
                    <a:lumOff val="40000"/>
                  </a:schemeClr>
                </a:solidFill>
              </a:rPr>
              <a:t> update ,docker should be update that communicate with docker</a:t>
            </a:r>
          </a:p>
          <a:p>
            <a:r>
              <a:rPr lang="en-US" sz="3200" dirty="0">
                <a:solidFill>
                  <a:schemeClr val="accent2">
                    <a:lumMod val="60000"/>
                    <a:lumOff val="40000"/>
                  </a:schemeClr>
                </a:solidFill>
              </a:rPr>
              <a:t>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create </a:t>
            </a:r>
            <a:r>
              <a:rPr lang="en-US" sz="3200" dirty="0" err="1">
                <a:solidFill>
                  <a:schemeClr val="accent2">
                    <a:lumMod val="60000"/>
                    <a:lumOff val="40000"/>
                  </a:schemeClr>
                </a:solidFill>
              </a:rPr>
              <a:t>libcontainer</a:t>
            </a:r>
            <a:endParaRPr lang="fa-IR" sz="3200" dirty="0">
              <a:solidFill>
                <a:schemeClr val="accent2">
                  <a:lumMod val="60000"/>
                  <a:lumOff val="40000"/>
                </a:schemeClr>
              </a:solidFill>
            </a:endParaRPr>
          </a:p>
        </p:txBody>
      </p:sp>
    </p:spTree>
    <p:extLst>
      <p:ext uri="{BB962C8B-B14F-4D97-AF65-F5344CB8AC3E}">
        <p14:creationId xmlns:p14="http://schemas.microsoft.com/office/powerpoint/2010/main" val="1025725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1028487"/>
          </a:xfrm>
          <a:prstGeom prst="rect">
            <a:avLst/>
          </a:prstGeom>
        </p:spPr>
        <p:txBody>
          <a:bodyPr vert="horz" wrap="square" lIns="0" tIns="12700" rIns="0" bIns="0" rtlCol="0">
            <a:spAutoFit/>
          </a:bodyPr>
          <a:lstStyle/>
          <a:p>
            <a:pPr marL="12700" algn="ctr">
              <a:lnSpc>
                <a:spcPct val="100000"/>
              </a:lnSpc>
              <a:spcBef>
                <a:spcPts val="100"/>
              </a:spcBef>
            </a:pPr>
            <a:r>
              <a:rPr lang="en-US" sz="6600" dirty="0"/>
              <a:t> Docker engine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301750" y="2300828"/>
            <a:ext cx="15468600" cy="5570756"/>
          </a:xfrm>
          <a:prstGeom prst="rect">
            <a:avLst/>
          </a:prstGeom>
          <a:noFill/>
        </p:spPr>
        <p:txBody>
          <a:bodyPr wrap="square">
            <a:spAutoFit/>
          </a:bodyPr>
          <a:lstStyle/>
          <a:p>
            <a:r>
              <a:rPr lang="en-US" sz="3600" dirty="0">
                <a:solidFill>
                  <a:schemeClr val="accent2">
                    <a:lumMod val="60000"/>
                    <a:lumOff val="40000"/>
                  </a:schemeClr>
                </a:solidFill>
              </a:rPr>
              <a:t>Docker client with </a:t>
            </a:r>
            <a:r>
              <a:rPr lang="en-US" sz="3600" dirty="0" err="1">
                <a:solidFill>
                  <a:schemeClr val="accent2">
                    <a:lumMod val="60000"/>
                    <a:lumOff val="40000"/>
                  </a:schemeClr>
                </a:solidFill>
              </a:rPr>
              <a:t>api</a:t>
            </a:r>
            <a:r>
              <a:rPr lang="en-US" sz="3600" dirty="0">
                <a:solidFill>
                  <a:schemeClr val="accent2">
                    <a:lumMod val="60000"/>
                    <a:lumOff val="40000"/>
                  </a:schemeClr>
                </a:solidFill>
              </a:rPr>
              <a:t> call docker server.</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pass to </a:t>
            </a:r>
            <a:r>
              <a:rPr lang="en-US" sz="3600" dirty="0" err="1">
                <a:solidFill>
                  <a:schemeClr val="accent2">
                    <a:lumMod val="60000"/>
                    <a:lumOff val="40000"/>
                  </a:schemeClr>
                </a:solidFill>
              </a:rPr>
              <a:t>cn</a:t>
            </a:r>
            <a:r>
              <a:rPr lang="en-US" sz="3600" dirty="0">
                <a:solidFill>
                  <a:schemeClr val="accent2">
                    <a:lumMod val="60000"/>
                    <a:lumOff val="40000"/>
                  </a:schemeClr>
                </a:solidFill>
              </a:rPr>
              <a:t>  to manage container </a:t>
            </a:r>
            <a:r>
              <a:rPr lang="en-US" sz="3600" dirty="0" err="1">
                <a:solidFill>
                  <a:schemeClr val="accent2">
                    <a:lumMod val="60000"/>
                    <a:lumOff val="40000"/>
                  </a:schemeClr>
                </a:solidFill>
              </a:rPr>
              <a:t>lifecylce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Run create container</a:t>
            </a:r>
          </a:p>
          <a:p>
            <a:r>
              <a:rPr lang="en-US" sz="3600" dirty="0">
                <a:solidFill>
                  <a:schemeClr val="accent2">
                    <a:lumMod val="60000"/>
                    <a:lumOff val="40000"/>
                  </a:schemeClr>
                </a:solidFill>
              </a:rPr>
              <a:t>Shim keep stout stdin and report the container’s exit status code</a:t>
            </a:r>
          </a:p>
          <a:p>
            <a:endParaRPr lang="fa-IR" sz="3200" dirty="0">
              <a:solidFill>
                <a:schemeClr val="accent2">
                  <a:lumMod val="60000"/>
                  <a:lumOff val="40000"/>
                </a:schemeClr>
              </a:solidFill>
            </a:endParaRPr>
          </a:p>
        </p:txBody>
      </p:sp>
      <p:sp>
        <p:nvSpPr>
          <p:cNvPr id="6" name="Rectangle 5">
            <a:extLst>
              <a:ext uri="{FF2B5EF4-FFF2-40B4-BE49-F238E27FC236}">
                <a16:creationId xmlns:a16="http://schemas.microsoft.com/office/drawing/2014/main" id="{6D47118E-FBEC-42AF-A45D-BD1578AC0304}"/>
              </a:ext>
            </a:extLst>
          </p:cNvPr>
          <p:cNvSpPr/>
          <p:nvPr/>
        </p:nvSpPr>
        <p:spPr>
          <a:xfrm>
            <a:off x="14243126" y="1906114"/>
            <a:ext cx="2195945" cy="127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client</a:t>
            </a:r>
          </a:p>
        </p:txBody>
      </p:sp>
      <p:sp>
        <p:nvSpPr>
          <p:cNvPr id="8" name="Rectangle 7">
            <a:extLst>
              <a:ext uri="{FF2B5EF4-FFF2-40B4-BE49-F238E27FC236}">
                <a16:creationId xmlns:a16="http://schemas.microsoft.com/office/drawing/2014/main" id="{65FCA4D5-61C8-4DA2-820B-D35292F6C033}"/>
              </a:ext>
            </a:extLst>
          </p:cNvPr>
          <p:cNvSpPr/>
          <p:nvPr/>
        </p:nvSpPr>
        <p:spPr>
          <a:xfrm>
            <a:off x="14243126" y="4030317"/>
            <a:ext cx="2410691"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daemon(server)</a:t>
            </a:r>
          </a:p>
        </p:txBody>
      </p:sp>
      <p:sp>
        <p:nvSpPr>
          <p:cNvPr id="9" name="Rectangle 8">
            <a:extLst>
              <a:ext uri="{FF2B5EF4-FFF2-40B4-BE49-F238E27FC236}">
                <a16:creationId xmlns:a16="http://schemas.microsoft.com/office/drawing/2014/main" id="{C4635A8A-FA7B-4C8A-A20B-7D49AE881547}"/>
              </a:ext>
            </a:extLst>
          </p:cNvPr>
          <p:cNvSpPr/>
          <p:nvPr/>
        </p:nvSpPr>
        <p:spPr>
          <a:xfrm>
            <a:off x="14597109" y="5371016"/>
            <a:ext cx="1487977" cy="415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containerd</a:t>
            </a:r>
            <a:endParaRPr lang="en-US" dirty="0"/>
          </a:p>
        </p:txBody>
      </p:sp>
      <p:sp>
        <p:nvSpPr>
          <p:cNvPr id="12" name="Rectangle 11">
            <a:extLst>
              <a:ext uri="{FF2B5EF4-FFF2-40B4-BE49-F238E27FC236}">
                <a16:creationId xmlns:a16="http://schemas.microsoft.com/office/drawing/2014/main" id="{E8F3041C-A7A9-434F-824F-25638A12CAA4}"/>
              </a:ext>
            </a:extLst>
          </p:cNvPr>
          <p:cNvSpPr/>
          <p:nvPr/>
        </p:nvSpPr>
        <p:spPr>
          <a:xfrm>
            <a:off x="15707013"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3" name="Rectangle 12">
            <a:extLst>
              <a:ext uri="{FF2B5EF4-FFF2-40B4-BE49-F238E27FC236}">
                <a16:creationId xmlns:a16="http://schemas.microsoft.com/office/drawing/2014/main" id="{D14D3992-56D8-4E65-A5BE-4589D4612D12}"/>
              </a:ext>
            </a:extLst>
          </p:cNvPr>
          <p:cNvSpPr/>
          <p:nvPr/>
        </p:nvSpPr>
        <p:spPr>
          <a:xfrm>
            <a:off x="14643676" y="663630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4" name="Rectangle 13">
            <a:extLst>
              <a:ext uri="{FF2B5EF4-FFF2-40B4-BE49-F238E27FC236}">
                <a16:creationId xmlns:a16="http://schemas.microsoft.com/office/drawing/2014/main" id="{71583544-08CA-42E7-B989-7F9CC4090FFB}"/>
              </a:ext>
            </a:extLst>
          </p:cNvPr>
          <p:cNvSpPr/>
          <p:nvPr/>
        </p:nvSpPr>
        <p:spPr>
          <a:xfrm>
            <a:off x="16633032"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cxnSp>
        <p:nvCxnSpPr>
          <p:cNvPr id="15" name="Straight Arrow Connector 14">
            <a:extLst>
              <a:ext uri="{FF2B5EF4-FFF2-40B4-BE49-F238E27FC236}">
                <a16:creationId xmlns:a16="http://schemas.microsoft.com/office/drawing/2014/main" id="{080F4992-4367-451B-A7A7-D48A3DCDCA81}"/>
              </a:ext>
            </a:extLst>
          </p:cNvPr>
          <p:cNvCxnSpPr/>
          <p:nvPr/>
        </p:nvCxnSpPr>
        <p:spPr>
          <a:xfrm>
            <a:off x="15448471" y="294005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E49443-C055-4DD2-BD0A-F539B71A361C}"/>
              </a:ext>
            </a:extLst>
          </p:cNvPr>
          <p:cNvCxnSpPr/>
          <p:nvPr/>
        </p:nvCxnSpPr>
        <p:spPr>
          <a:xfrm>
            <a:off x="15093950" y="4594695"/>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68B0AC4-1524-4D05-B0AB-0464A670D3F4}"/>
              </a:ext>
            </a:extLst>
          </p:cNvPr>
          <p:cNvCxnSpPr/>
          <p:nvPr/>
        </p:nvCxnSpPr>
        <p:spPr>
          <a:xfrm>
            <a:off x="15093950" y="569133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E8132A8-396C-46FD-893F-B0F9E3F5631F}"/>
              </a:ext>
            </a:extLst>
          </p:cNvPr>
          <p:cNvCxnSpPr>
            <a:endCxn id="13" idx="0"/>
          </p:cNvCxnSpPr>
          <p:nvPr/>
        </p:nvCxnSpPr>
        <p:spPr>
          <a:xfrm flipH="1">
            <a:off x="14865350" y="5720744"/>
            <a:ext cx="79663" cy="996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29D38F9-3539-4696-89A6-2885264085FB}"/>
              </a:ext>
            </a:extLst>
          </p:cNvPr>
          <p:cNvCxnSpPr>
            <a:endCxn id="14" idx="0"/>
          </p:cNvCxnSpPr>
          <p:nvPr/>
        </p:nvCxnSpPr>
        <p:spPr>
          <a:xfrm>
            <a:off x="15707013" y="5691339"/>
            <a:ext cx="1227356" cy="929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487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260350"/>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cgroups</a:t>
            </a:r>
            <a:r>
              <a:rPr lang="en-US" sz="5400" dirty="0"/>
              <a:t> and ns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22" name="TextBox 21">
            <a:extLst>
              <a:ext uri="{FF2B5EF4-FFF2-40B4-BE49-F238E27FC236}">
                <a16:creationId xmlns:a16="http://schemas.microsoft.com/office/drawing/2014/main" id="{418CF41F-8891-43EA-A947-084B06AFB8DA}"/>
              </a:ext>
            </a:extLst>
          </p:cNvPr>
          <p:cNvSpPr txBox="1"/>
          <p:nvPr/>
        </p:nvSpPr>
        <p:spPr>
          <a:xfrm>
            <a:off x="1454150" y="2254250"/>
            <a:ext cx="16154400" cy="6740307"/>
          </a:xfrm>
          <a:prstGeom prst="rect">
            <a:avLst/>
          </a:prstGeom>
          <a:noFill/>
        </p:spPr>
        <p:txBody>
          <a:bodyPr wrap="square">
            <a:spAutoFit/>
          </a:bodyPr>
          <a:lstStyle/>
          <a:p>
            <a:r>
              <a:rPr lang="en-US" sz="3600" dirty="0" err="1">
                <a:solidFill>
                  <a:schemeClr val="accent2">
                    <a:lumMod val="60000"/>
                    <a:lumOff val="40000"/>
                  </a:schemeClr>
                </a:solidFill>
              </a:rPr>
              <a:t>Cgroups</a:t>
            </a:r>
            <a:r>
              <a:rPr lang="en-US" sz="3600" dirty="0">
                <a:solidFill>
                  <a:schemeClr val="accent2">
                    <a:lumMod val="60000"/>
                    <a:lumOff val="40000"/>
                  </a:schemeClr>
                </a:solidFill>
              </a:rPr>
              <a:t>: (abbreviated from </a:t>
            </a:r>
            <a:r>
              <a:rPr lang="en-US" sz="3600" b="1" dirty="0">
                <a:solidFill>
                  <a:schemeClr val="accent2">
                    <a:lumMod val="60000"/>
                    <a:lumOff val="40000"/>
                  </a:schemeClr>
                </a:solidFill>
              </a:rPr>
              <a:t>control groups</a:t>
            </a:r>
            <a:r>
              <a:rPr lang="en-US" sz="3600" dirty="0">
                <a:solidFill>
                  <a:schemeClr val="accent2">
                    <a:lumMod val="60000"/>
                    <a:lumOff val="40000"/>
                  </a:schemeClr>
                </a:solidFill>
              </a:rPr>
              <a:t>) is a </a:t>
            </a:r>
            <a:r>
              <a:rPr lang="en-US" sz="3600" dirty="0">
                <a:solidFill>
                  <a:schemeClr val="accent2">
                    <a:lumMod val="60000"/>
                    <a:lumOff val="40000"/>
                  </a:schemeClr>
                </a:solidFill>
                <a:hlinkClick r:id="rId3" tooltip="Linux kernel">
                  <a:extLst>
                    <a:ext uri="{A12FA001-AC4F-418D-AE19-62706E023703}">
                      <ahyp:hlinkClr xmlns:ahyp="http://schemas.microsoft.com/office/drawing/2018/hyperlinkcolor" val="tx"/>
                    </a:ext>
                  </a:extLst>
                </a:hlinkClick>
              </a:rPr>
              <a:t>Linux kernel</a:t>
            </a:r>
            <a:r>
              <a:rPr lang="en-US" sz="3600" dirty="0">
                <a:solidFill>
                  <a:schemeClr val="accent2">
                    <a:lumMod val="60000"/>
                    <a:lumOff val="40000"/>
                  </a:schemeClr>
                </a:solidFill>
              </a:rPr>
              <a:t> feature that limits, accounts for, and isolates the </a:t>
            </a:r>
            <a:r>
              <a:rPr lang="en-US" sz="3600" dirty="0">
                <a:solidFill>
                  <a:schemeClr val="accent2">
                    <a:lumMod val="60000"/>
                    <a:lumOff val="40000"/>
                  </a:schemeClr>
                </a:solidFill>
                <a:hlinkClick r:id="rId4" tooltip="Resource (computer science)">
                  <a:extLst>
                    <a:ext uri="{A12FA001-AC4F-418D-AE19-62706E023703}">
                      <ahyp:hlinkClr xmlns:ahyp="http://schemas.microsoft.com/office/drawing/2018/hyperlinkcolor" val="tx"/>
                    </a:ext>
                  </a:extLst>
                </a:hlinkClick>
              </a:rPr>
              <a:t>resource usage</a:t>
            </a:r>
            <a:r>
              <a:rPr lang="en-US" sz="3600" dirty="0">
                <a:solidFill>
                  <a:schemeClr val="accent2">
                    <a:lumMod val="60000"/>
                    <a:lumOff val="40000"/>
                  </a:schemeClr>
                </a:solidFill>
              </a:rPr>
              <a:t> (CPU, memory, disk I/O, etc.) of a collection of </a:t>
            </a:r>
            <a:r>
              <a:rPr lang="en-US" sz="3600" dirty="0">
                <a:solidFill>
                  <a:schemeClr val="accent2">
                    <a:lumMod val="60000"/>
                    <a:lumOff val="40000"/>
                  </a:schemeClr>
                </a:solidFill>
                <a:hlinkClick r:id="rId5" tooltip="Process (computing)">
                  <a:extLst>
                    <a:ext uri="{A12FA001-AC4F-418D-AE19-62706E023703}">
                      <ahyp:hlinkClr xmlns:ahyp="http://schemas.microsoft.com/office/drawing/2018/hyperlinkcolor" val="tx"/>
                    </a:ext>
                  </a:extLst>
                </a:hlinkClick>
              </a:rPr>
              <a:t>processes</a:t>
            </a:r>
            <a:r>
              <a:rPr lang="en-US" sz="3600" dirty="0">
                <a:solidFill>
                  <a:schemeClr val="accent2">
                    <a:lumMod val="60000"/>
                    <a:lumOff val="40000"/>
                  </a:schemeClr>
                </a:solidFill>
              </a:rPr>
              <a:t> , limitation</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Namespace: provide a layer of isolation. Docker uses namespaces of various kinds to provide the isolation that containers need in order to remain portable and refrain from affecting the remainder of the host system view (</a:t>
            </a:r>
            <a:r>
              <a:rPr lang="en-US" sz="3600" dirty="0" err="1">
                <a:solidFill>
                  <a:schemeClr val="accent2">
                    <a:lumMod val="60000"/>
                    <a:lumOff val="40000"/>
                  </a:schemeClr>
                </a:solidFill>
              </a:rPr>
              <a:t>pid,net,mnt,ufs</a:t>
            </a:r>
            <a:r>
              <a:rPr lang="en-US" sz="3600" dirty="0">
                <a:solidFill>
                  <a:schemeClr val="accent2">
                    <a:lumMod val="60000"/>
                    <a:lumOff val="40000"/>
                  </a:schemeClr>
                </a:solidFill>
              </a:rPr>
              <a:t>)</a:t>
            </a:r>
          </a:p>
        </p:txBody>
      </p:sp>
    </p:spTree>
    <p:extLst>
      <p:ext uri="{BB962C8B-B14F-4D97-AF65-F5344CB8AC3E}">
        <p14:creationId xmlns:p14="http://schemas.microsoft.com/office/powerpoint/2010/main" val="946557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a:t>
            </a:r>
            <a:r>
              <a:rPr lang="en-US" sz="5400" dirty="0" err="1"/>
              <a:t>Daemonless</a:t>
            </a:r>
            <a:r>
              <a:rPr lang="en-US" sz="5400" dirty="0"/>
              <a:t> containers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18" name="TextBox 17">
            <a:extLst>
              <a:ext uri="{FF2B5EF4-FFF2-40B4-BE49-F238E27FC236}">
                <a16:creationId xmlns:a16="http://schemas.microsoft.com/office/drawing/2014/main" id="{5BAB7E35-965E-4FBD-A7FD-B476F10AF564}"/>
              </a:ext>
            </a:extLst>
          </p:cNvPr>
          <p:cNvSpPr txBox="1"/>
          <p:nvPr/>
        </p:nvSpPr>
        <p:spPr>
          <a:xfrm>
            <a:off x="1606550" y="2635250"/>
            <a:ext cx="12047882" cy="5509200"/>
          </a:xfrm>
          <a:prstGeom prst="rect">
            <a:avLst/>
          </a:prstGeom>
          <a:noFill/>
        </p:spPr>
        <p:txBody>
          <a:bodyPr wrap="square">
            <a:spAutoFit/>
          </a:bodyPr>
          <a:lstStyle/>
          <a:p>
            <a:r>
              <a:rPr lang="en-US" sz="3200" dirty="0">
                <a:solidFill>
                  <a:schemeClr val="accent2">
                    <a:lumMod val="60000"/>
                    <a:lumOff val="40000"/>
                  </a:schemeClr>
                </a:solidFill>
              </a:rPr>
              <a:t>Enable live restore</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vi /</a:t>
            </a:r>
            <a:r>
              <a:rPr lang="en-US" sz="3200" dirty="0" err="1">
                <a:solidFill>
                  <a:schemeClr val="accent2">
                    <a:lumMod val="60000"/>
                    <a:lumOff val="40000"/>
                  </a:schemeClr>
                </a:solidFill>
              </a:rPr>
              <a:t>etc</a:t>
            </a:r>
            <a:r>
              <a:rPr lang="en-US" sz="3200" dirty="0">
                <a:solidFill>
                  <a:schemeClr val="accent2">
                    <a:lumMod val="60000"/>
                    <a:lumOff val="40000"/>
                  </a:schemeClr>
                </a:solidFill>
              </a:rPr>
              <a:t>/docker/</a:t>
            </a:r>
            <a:r>
              <a:rPr lang="en-US" sz="3200" dirty="0" err="1">
                <a:solidFill>
                  <a:schemeClr val="accent2">
                    <a:lumMod val="60000"/>
                    <a:lumOff val="40000"/>
                  </a:schemeClr>
                </a:solidFill>
              </a:rPr>
              <a:t>daemon.json</a:t>
            </a: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err="1">
                <a:solidFill>
                  <a:schemeClr val="accent2">
                    <a:lumMod val="60000"/>
                    <a:lumOff val="40000"/>
                  </a:schemeClr>
                </a:solidFill>
              </a:rPr>
              <a:t>live-restore:true</a:t>
            </a:r>
            <a:endParaRPr lang="en-US" sz="3200" dirty="0">
              <a:solidFill>
                <a:schemeClr val="accent2">
                  <a:lumMod val="60000"/>
                  <a:lumOff val="40000"/>
                </a:schemeClr>
              </a:solidFill>
            </a:endParaRPr>
          </a:p>
          <a:p>
            <a:endParaRPr lang="en-US" sz="3200">
              <a:solidFill>
                <a:schemeClr val="accent2">
                  <a:lumMod val="60000"/>
                  <a:lumOff val="40000"/>
                </a:schemeClr>
              </a:solidFill>
            </a:endParaRP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When docker daemon crash or stop ,yet container working this feature just in </a:t>
            </a:r>
            <a:r>
              <a:rPr lang="en-US" sz="3200" dirty="0" err="1">
                <a:solidFill>
                  <a:schemeClr val="accent2">
                    <a:lumMod val="60000"/>
                    <a:lumOff val="40000"/>
                  </a:schemeClr>
                </a:solidFill>
              </a:rPr>
              <a:t>linux</a:t>
            </a:r>
            <a:r>
              <a:rPr lang="en-US" sz="3200" dirty="0">
                <a:solidFill>
                  <a:schemeClr val="accent2">
                    <a:lumMod val="60000"/>
                    <a:lumOff val="40000"/>
                  </a:schemeClr>
                </a:solidFill>
              </a:rPr>
              <a:t> </a:t>
            </a:r>
            <a:r>
              <a:rPr lang="en-US" sz="3200" dirty="0">
                <a:solidFill>
                  <a:schemeClr val="accent2">
                    <a:lumMod val="60000"/>
                    <a:lumOff val="40000"/>
                  </a:schemeClr>
                </a:solidFill>
                <a:sym typeface="Wingdings" panose="05000000000000000000" pitchFamily="2" charset="2"/>
              </a:rPr>
              <a:t>))</a:t>
            </a:r>
            <a:endParaRPr lang="en-US" sz="3200" dirty="0">
              <a:solidFill>
                <a:schemeClr val="accent2">
                  <a:lumMod val="60000"/>
                  <a:lumOff val="40000"/>
                </a:schemeClr>
              </a:solidFill>
            </a:endParaRPr>
          </a:p>
        </p:txBody>
      </p:sp>
    </p:spTree>
    <p:extLst>
      <p:ext uri="{BB962C8B-B14F-4D97-AF65-F5344CB8AC3E}">
        <p14:creationId xmlns:p14="http://schemas.microsoft.com/office/powerpoint/2010/main" val="3938356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storage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E7E20EB-70B6-4F60-9959-B70E0F1D8238}"/>
              </a:ext>
            </a:extLst>
          </p:cNvPr>
          <p:cNvSpPr txBox="1"/>
          <p:nvPr/>
        </p:nvSpPr>
        <p:spPr>
          <a:xfrm>
            <a:off x="1454150" y="2178050"/>
            <a:ext cx="13716000" cy="6186309"/>
          </a:xfrm>
          <a:prstGeom prst="rect">
            <a:avLst/>
          </a:prstGeom>
          <a:noFill/>
        </p:spPr>
        <p:txBody>
          <a:bodyPr wrap="square">
            <a:spAutoFit/>
          </a:bodyPr>
          <a:lstStyle/>
          <a:p>
            <a:r>
              <a:rPr lang="en-US" sz="3600" dirty="0">
                <a:solidFill>
                  <a:schemeClr val="accent2">
                    <a:lumMod val="60000"/>
                    <a:lumOff val="40000"/>
                  </a:schemeClr>
                </a:solidFill>
              </a:rPr>
              <a:t>Storage driver(</a:t>
            </a:r>
            <a:r>
              <a:rPr lang="en-US" sz="3600" dirty="0" err="1">
                <a:solidFill>
                  <a:schemeClr val="accent2">
                    <a:lumMod val="60000"/>
                    <a:lumOff val="40000"/>
                  </a:schemeClr>
                </a:solidFill>
              </a:rPr>
              <a:t>graphdriver</a:t>
            </a:r>
            <a:r>
              <a:rPr lang="en-US" sz="3600" dirty="0">
                <a:solidFill>
                  <a:schemeClr val="accent2">
                    <a:lumMod val="60000"/>
                    <a:lumOff val="40000"/>
                  </a:schemeClr>
                </a:solidFill>
              </a:rPr>
              <a:t>) manage read write on disk host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Type of storage 1-aufs 2-overlay 3-devicemapper 4-brtfs 5-Zfs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storage driver in </a:t>
            </a:r>
            <a:r>
              <a:rPr lang="en-US" sz="3600" dirty="0" err="1">
                <a:solidFill>
                  <a:schemeClr val="accent2">
                    <a:lumMod val="60000"/>
                    <a:lumOff val="40000"/>
                  </a:schemeClr>
                </a:solidFill>
              </a:rPr>
              <a:t>daemon.json</a:t>
            </a:r>
            <a:r>
              <a:rPr lang="en-US" sz="3600" dirty="0">
                <a:solidFill>
                  <a:schemeClr val="accent2">
                    <a:lumMod val="60000"/>
                    <a:lumOff val="40000"/>
                  </a:schemeClr>
                </a:solidFill>
              </a:rPr>
              <a:t>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docker storage is very sensitive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a:t>
            </a:r>
          </a:p>
          <a:p>
            <a:r>
              <a:rPr lang="en-US" sz="3600" dirty="0">
                <a:solidFill>
                  <a:schemeClr val="accent2">
                    <a:lumMod val="60000"/>
                    <a:lumOff val="40000"/>
                  </a:schemeClr>
                </a:solidFill>
              </a:rPr>
              <a:t>1-docker save 2-push to </a:t>
            </a:r>
            <a:r>
              <a:rPr lang="en-US" sz="3600" dirty="0" err="1">
                <a:solidFill>
                  <a:schemeClr val="accent2">
                    <a:lumMod val="60000"/>
                    <a:lumOff val="40000"/>
                  </a:schemeClr>
                </a:solidFill>
              </a:rPr>
              <a:t>priv</a:t>
            </a:r>
            <a:r>
              <a:rPr lang="en-US" sz="3600" dirty="0">
                <a:solidFill>
                  <a:schemeClr val="accent2">
                    <a:lumMod val="60000"/>
                    <a:lumOff val="40000"/>
                  </a:schemeClr>
                </a:solidFill>
              </a:rPr>
              <a:t> storage 3-change in daemon 4-daemon restart 5-pull image locally 6-restart containers</a:t>
            </a:r>
          </a:p>
        </p:txBody>
      </p:sp>
    </p:spTree>
    <p:extLst>
      <p:ext uri="{BB962C8B-B14F-4D97-AF65-F5344CB8AC3E}">
        <p14:creationId xmlns:p14="http://schemas.microsoft.com/office/powerpoint/2010/main" val="4129134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docker.sock</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AB2A921A-BB03-46F7-A574-A23A5312C24E}"/>
              </a:ext>
            </a:extLst>
          </p:cNvPr>
          <p:cNvSpPr txBox="1"/>
          <p:nvPr/>
        </p:nvSpPr>
        <p:spPr>
          <a:xfrm>
            <a:off x="1606550" y="2025650"/>
            <a:ext cx="15697200" cy="3600986"/>
          </a:xfrm>
          <a:prstGeom prst="rect">
            <a:avLst/>
          </a:prstGeom>
          <a:noFill/>
        </p:spPr>
        <p:txBody>
          <a:bodyPr wrap="square">
            <a:spAutoFit/>
          </a:bodyPr>
          <a:lstStyle/>
          <a:p>
            <a:pPr marL="0" indent="0">
              <a:buNone/>
            </a:pPr>
            <a:endParaRPr lang="en-US" sz="3200" dirty="0">
              <a:solidFill>
                <a:schemeClr val="accent2">
                  <a:lumMod val="60000"/>
                  <a:lumOff val="40000"/>
                </a:schemeClr>
              </a:solidFill>
            </a:endParaRPr>
          </a:p>
          <a:p>
            <a:r>
              <a:rPr lang="en-US" sz="3200" dirty="0" err="1">
                <a:solidFill>
                  <a:schemeClr val="accent2">
                    <a:lumMod val="60000"/>
                    <a:lumOff val="40000"/>
                  </a:schemeClr>
                </a:solidFill>
              </a:rPr>
              <a:t>docker.sock</a:t>
            </a:r>
            <a:r>
              <a:rPr lang="en-US" sz="3200" dirty="0">
                <a:solidFill>
                  <a:schemeClr val="accent2">
                    <a:lumMod val="60000"/>
                    <a:lumOff val="40000"/>
                  </a:schemeClr>
                </a:solidFill>
              </a:rPr>
              <a:t> is the UNIX socket that Docker daemon is listening to. It's the main entry point for Docker API. It also can be TCP socket but by default for security reasons Docker defaults to use UNIX socket.</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endParaRPr lang="en-US" dirty="0"/>
          </a:p>
          <a:p>
            <a:pPr marL="0" indent="0">
              <a:buNone/>
            </a:pPr>
            <a:endParaRPr lang="en-US" dirty="0"/>
          </a:p>
        </p:txBody>
      </p:sp>
      <p:pic>
        <p:nvPicPr>
          <p:cNvPr id="7" name="Picture 6">
            <a:extLst>
              <a:ext uri="{FF2B5EF4-FFF2-40B4-BE49-F238E27FC236}">
                <a16:creationId xmlns:a16="http://schemas.microsoft.com/office/drawing/2014/main" id="{748EA0FA-DA5B-4ED6-BBAD-74421EB8F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150" y="4499962"/>
            <a:ext cx="5792844" cy="3195102"/>
          </a:xfrm>
          <a:prstGeom prst="rect">
            <a:avLst/>
          </a:prstGeom>
        </p:spPr>
      </p:pic>
    </p:spTree>
    <p:extLst>
      <p:ext uri="{BB962C8B-B14F-4D97-AF65-F5344CB8AC3E}">
        <p14:creationId xmlns:p14="http://schemas.microsoft.com/office/powerpoint/2010/main" val="1016651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dangle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B34AF035-25AE-498E-BF13-D5BC510C86ED}"/>
              </a:ext>
            </a:extLst>
          </p:cNvPr>
          <p:cNvSpPr txBox="1"/>
          <p:nvPr/>
        </p:nvSpPr>
        <p:spPr>
          <a:xfrm>
            <a:off x="1530350" y="2254250"/>
            <a:ext cx="15316200" cy="6740307"/>
          </a:xfrm>
          <a:prstGeom prst="rect">
            <a:avLst/>
          </a:prstGeom>
          <a:noFill/>
        </p:spPr>
        <p:txBody>
          <a:bodyPr wrap="square">
            <a:spAutoFit/>
          </a:bodyPr>
          <a:lstStyle/>
          <a:p>
            <a:r>
              <a:rPr lang="en-US" sz="3600" dirty="0">
                <a:solidFill>
                  <a:schemeClr val="accent2">
                    <a:lumMod val="60000"/>
                    <a:lumOff val="40000"/>
                  </a:schemeClr>
                </a:solidFill>
              </a:rPr>
              <a:t>When image and tag show </a:t>
            </a:r>
            <a:r>
              <a:rPr lang="en-US" sz="3600" dirty="0" err="1">
                <a:solidFill>
                  <a:schemeClr val="accent2">
                    <a:lumMod val="60000"/>
                    <a:lumOff val="40000"/>
                  </a:schemeClr>
                </a:solidFill>
              </a:rPr>
              <a:t>none:none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image prune remove dangle image</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Create image with name and same tag and don’t error</a:t>
            </a:r>
          </a:p>
        </p:txBody>
      </p:sp>
    </p:spTree>
    <p:extLst>
      <p:ext uri="{BB962C8B-B14F-4D97-AF65-F5344CB8AC3E}">
        <p14:creationId xmlns:p14="http://schemas.microsoft.com/office/powerpoint/2010/main" val="3654387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diagram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Content Placeholder 5">
            <a:extLst>
              <a:ext uri="{FF2B5EF4-FFF2-40B4-BE49-F238E27FC236}">
                <a16:creationId xmlns:a16="http://schemas.microsoft.com/office/drawing/2014/main" id="{245D6972-64A1-4EE3-9A77-B848EC769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321" y="1873250"/>
            <a:ext cx="9442486" cy="7334124"/>
          </a:xfrm>
          <a:prstGeom prst="rect">
            <a:avLst/>
          </a:prstGeom>
        </p:spPr>
      </p:pic>
    </p:spTree>
    <p:extLst>
      <p:ext uri="{BB962C8B-B14F-4D97-AF65-F5344CB8AC3E}">
        <p14:creationId xmlns:p14="http://schemas.microsoft.com/office/powerpoint/2010/main" val="980743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1788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dockerfile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1454150" y="2254250"/>
            <a:ext cx="15011400" cy="6555641"/>
          </a:xfrm>
          <a:prstGeom prst="rect">
            <a:avLst/>
          </a:prstGeom>
          <a:noFill/>
        </p:spPr>
        <p:txBody>
          <a:bodyPr wrap="square">
            <a:spAutoFit/>
          </a:bodyPr>
          <a:lstStyle/>
          <a:p>
            <a:r>
              <a:rPr lang="en-US" sz="2800" b="1" i="0" dirty="0" err="1">
                <a:solidFill>
                  <a:schemeClr val="bg2">
                    <a:lumMod val="75000"/>
                  </a:schemeClr>
                </a:solidFill>
                <a:effectLst/>
                <a:latin typeface="DeepSeek-CJK-patch"/>
              </a:rPr>
              <a:t>Dockerfile</a:t>
            </a:r>
            <a:r>
              <a:rPr lang="en-US" sz="2800" b="0" i="0" dirty="0">
                <a:solidFill>
                  <a:schemeClr val="bg2">
                    <a:lumMod val="75000"/>
                  </a:schemeClr>
                </a:solidFill>
                <a:effectLst/>
                <a:latin typeface="DeepSeek-CJK-patch"/>
              </a:rPr>
              <a:t> is a text file that contains a set of instructions used to build a </a:t>
            </a:r>
            <a:r>
              <a:rPr lang="en-US" sz="2800" b="1" i="0" dirty="0">
                <a:solidFill>
                  <a:schemeClr val="bg2">
                    <a:lumMod val="75000"/>
                  </a:schemeClr>
                </a:solidFill>
                <a:effectLst/>
                <a:latin typeface="DeepSeek-CJK-patch"/>
              </a:rPr>
              <a:t>Docker image</a:t>
            </a:r>
            <a:r>
              <a:rPr lang="en-US" sz="2800" b="0" i="0" dirty="0">
                <a:solidFill>
                  <a:schemeClr val="bg2">
                    <a:lumMod val="75000"/>
                  </a:schemeClr>
                </a:solidFill>
                <a:effectLst/>
                <a:latin typeface="DeepSeek-CJK-patch"/>
              </a:rPr>
              <a:t>. It automates the process of creating a containerized environment by defining exactly what should be included in the image</a:t>
            </a: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endParaRPr>
          </a:p>
        </p:txBody>
      </p:sp>
      <p:pic>
        <p:nvPicPr>
          <p:cNvPr id="6" name="Picture 5">
            <a:extLst>
              <a:ext uri="{FF2B5EF4-FFF2-40B4-BE49-F238E27FC236}">
                <a16:creationId xmlns:a16="http://schemas.microsoft.com/office/drawing/2014/main" id="{04F36C36-7DDF-61FA-08CB-BDBC5F335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750" y="4392971"/>
            <a:ext cx="13563600" cy="4051300"/>
          </a:xfrm>
          <a:prstGeom prst="rect">
            <a:avLst/>
          </a:prstGeom>
        </p:spPr>
      </p:pic>
    </p:spTree>
    <p:extLst>
      <p:ext uri="{BB962C8B-B14F-4D97-AF65-F5344CB8AC3E}">
        <p14:creationId xmlns:p14="http://schemas.microsoft.com/office/powerpoint/2010/main" val="37614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211957"/>
          </a:xfrm>
          <a:prstGeom prst="rect">
            <a:avLst/>
          </a:prstGeom>
        </p:spPr>
        <p:txBody>
          <a:bodyPr vert="horz" wrap="square" lIns="0" tIns="12700" rIns="0" bIns="0" rtlCol="0">
            <a:spAutoFit/>
          </a:bodyPr>
          <a:lstStyle/>
          <a:p>
            <a:r>
              <a:rPr lang="en-US" sz="2800" b="1" dirty="0">
                <a:solidFill>
                  <a:schemeClr val="bg2"/>
                </a:solidFill>
                <a:effectLst/>
              </a:rPr>
              <a:t>How HTTP Works</a:t>
            </a:r>
          </a:p>
          <a:p>
            <a:pPr>
              <a:buFont typeface="+mj-lt"/>
              <a:buAutoNum type="arabicPeriod"/>
            </a:pPr>
            <a:r>
              <a:rPr lang="en-US" sz="2800" b="1" i="0" dirty="0">
                <a:solidFill>
                  <a:schemeClr val="bg2"/>
                </a:solidFill>
                <a:effectLst/>
                <a:latin typeface="Inter"/>
              </a:rPr>
              <a:t>Client-Server Model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A client (e.g., a web browser) sends an HTTP request to a server.</a:t>
            </a:r>
          </a:p>
          <a:p>
            <a:pPr marL="742950" lvl="1" indent="-285750">
              <a:buFont typeface="+mj-lt"/>
              <a:buAutoNum type="arabicPeriod"/>
            </a:pPr>
            <a:r>
              <a:rPr lang="en-US" sz="2800" b="0" i="0" dirty="0">
                <a:solidFill>
                  <a:schemeClr val="bg2"/>
                </a:solidFill>
                <a:effectLst/>
                <a:latin typeface="Inter"/>
              </a:rPr>
              <a:t>The server processes the request and sends back an HTTP response.</a:t>
            </a:r>
          </a:p>
          <a:p>
            <a:pPr>
              <a:buFont typeface="+mj-lt"/>
              <a:buAutoNum type="arabicPeriod"/>
            </a:pPr>
            <a:r>
              <a:rPr lang="en-US" sz="2800" b="1" i="0" dirty="0">
                <a:solidFill>
                  <a:schemeClr val="bg2"/>
                </a:solidFill>
                <a:effectLst/>
                <a:latin typeface="Inter"/>
              </a:rPr>
              <a:t>Stateless Protocol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HTTP is stateless, meaning each request is independent and unrelated to previous requests. Sessions or state management (e.g., cookies) are handled at the application level.</a:t>
            </a:r>
          </a:p>
          <a:p>
            <a:br>
              <a:rPr lang="en-US" b="0" i="0" dirty="0">
                <a:solidFill>
                  <a:srgbClr val="404040"/>
                </a:solidFill>
                <a:effectLst/>
                <a:latin typeface="Inter"/>
              </a:rPr>
            </a:b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extLst>
      <p:ext uri="{BB962C8B-B14F-4D97-AF65-F5344CB8AC3E}">
        <p14:creationId xmlns:p14="http://schemas.microsoft.com/office/powerpoint/2010/main" val="2460283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docker-compose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3970318"/>
          </a:xfrm>
          <a:prstGeom prst="rect">
            <a:avLst/>
          </a:prstGeom>
          <a:noFill/>
        </p:spPr>
        <p:txBody>
          <a:bodyPr wrap="square">
            <a:spAutoFit/>
          </a:bodyPr>
          <a:lstStyle/>
          <a:p>
            <a:r>
              <a:rPr lang="en-US" sz="2800" dirty="0">
                <a:solidFill>
                  <a:schemeClr val="bg2">
                    <a:lumMod val="75000"/>
                  </a:schemeClr>
                </a:solidFill>
                <a:latin typeface="DeepSeek-CJK-patch"/>
              </a:rPr>
              <a:t>Docker Compose is a tool for defining and running multi-container Docker applications. Instead of manually starting each container and linking them together, you use a YAML file (docker-</a:t>
            </a:r>
            <a:r>
              <a:rPr lang="en-US" sz="2800" dirty="0" err="1">
                <a:solidFill>
                  <a:schemeClr val="bg2">
                    <a:lumMod val="75000"/>
                  </a:schemeClr>
                </a:solidFill>
                <a:latin typeface="DeepSeek-CJK-patch"/>
              </a:rPr>
              <a:t>compose.yml</a:t>
            </a:r>
            <a:r>
              <a:rPr lang="en-US" sz="2800" dirty="0">
                <a:solidFill>
                  <a:schemeClr val="bg2">
                    <a:lumMod val="75000"/>
                  </a:schemeClr>
                </a:solidFill>
                <a:latin typeface="DeepSeek-CJK-patch"/>
              </a:rPr>
              <a:t>) to configure all your services, networks, volumes, and dependencies in one place</a:t>
            </a: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endParaRPr>
          </a:p>
        </p:txBody>
      </p:sp>
      <p:pic>
        <p:nvPicPr>
          <p:cNvPr id="9" name="Picture 8">
            <a:extLst>
              <a:ext uri="{FF2B5EF4-FFF2-40B4-BE49-F238E27FC236}">
                <a16:creationId xmlns:a16="http://schemas.microsoft.com/office/drawing/2014/main" id="{07EF4292-ED68-D36D-1C4B-3D7805FA2E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350" y="4616450"/>
            <a:ext cx="10579100" cy="5168900"/>
          </a:xfrm>
          <a:prstGeom prst="rect">
            <a:avLst/>
          </a:prstGeom>
        </p:spPr>
      </p:pic>
    </p:spTree>
    <p:extLst>
      <p:ext uri="{BB962C8B-B14F-4D97-AF65-F5344CB8AC3E}">
        <p14:creationId xmlns:p14="http://schemas.microsoft.com/office/powerpoint/2010/main" val="2117688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docker-compose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4524315"/>
          </a:xfrm>
          <a:prstGeom prst="rect">
            <a:avLst/>
          </a:prstGeom>
          <a:noFill/>
        </p:spPr>
        <p:txBody>
          <a:bodyPr wrap="square">
            <a:spAutoFit/>
          </a:bodyPr>
          <a:lstStyle/>
          <a:p>
            <a:pPr algn="l"/>
            <a:r>
              <a:rPr lang="en-US" sz="3600" b="1" i="0" dirty="0">
                <a:solidFill>
                  <a:schemeClr val="bg2">
                    <a:lumMod val="75000"/>
                  </a:schemeClr>
                </a:solidFill>
                <a:effectLst/>
                <a:latin typeface="DeepSeek-CJK-patch"/>
              </a:rPr>
              <a:t>Why Use Docker Compose?</a:t>
            </a:r>
          </a:p>
          <a:p>
            <a:pPr algn="l"/>
            <a:endParaRPr lang="en-US" sz="3600" b="1" dirty="0">
              <a:solidFill>
                <a:schemeClr val="bg2">
                  <a:lumMod val="75000"/>
                </a:schemeClr>
              </a:solidFill>
              <a:latin typeface="DeepSeek-CJK-patch"/>
            </a:endParaRP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Simplified Orchestration</a:t>
            </a:r>
            <a:r>
              <a:rPr lang="en-US" sz="3600" b="0" i="0" dirty="0">
                <a:solidFill>
                  <a:schemeClr val="bg2">
                    <a:lumMod val="75000"/>
                  </a:schemeClr>
                </a:solidFill>
                <a:effectLst/>
                <a:latin typeface="DeepSeek-CJK-patch"/>
              </a:rPr>
              <a:t>: Manage multi-container apps with one file.</a:t>
            </a: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Reproducibility</a:t>
            </a:r>
            <a:r>
              <a:rPr lang="en-US" sz="3600" b="0" i="0" dirty="0">
                <a:solidFill>
                  <a:schemeClr val="bg2">
                    <a:lumMod val="75000"/>
                  </a:schemeClr>
                </a:solidFill>
                <a:effectLst/>
                <a:latin typeface="DeepSeek-CJK-patch"/>
              </a:rPr>
              <a:t>: Share the same environment across teams.</a:t>
            </a: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Dependency Management</a:t>
            </a:r>
            <a:r>
              <a:rPr lang="en-US" sz="3600" b="0" i="0" dirty="0">
                <a:solidFill>
                  <a:schemeClr val="bg2">
                    <a:lumMod val="75000"/>
                  </a:schemeClr>
                </a:solidFill>
                <a:effectLst/>
                <a:latin typeface="DeepSeek-CJK-patch"/>
              </a:rPr>
              <a:t>: Auto-start linked services (e.g., databases</a:t>
            </a:r>
          </a:p>
        </p:txBody>
      </p:sp>
    </p:spTree>
    <p:extLst>
      <p:ext uri="{BB962C8B-B14F-4D97-AF65-F5344CB8AC3E}">
        <p14:creationId xmlns:p14="http://schemas.microsoft.com/office/powerpoint/2010/main" val="3764193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restart policy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1721448"/>
            <a:ext cx="16306800" cy="8433078"/>
          </a:xfrm>
          <a:prstGeom prst="rect">
            <a:avLst/>
          </a:prstGeom>
          <a:noFill/>
        </p:spPr>
        <p:txBody>
          <a:bodyPr wrap="square">
            <a:spAutoFit/>
          </a:bodyPr>
          <a:lstStyle/>
          <a:p>
            <a:pPr algn="l"/>
            <a:r>
              <a:rPr lang="en-US" sz="3600" b="0" i="0" dirty="0">
                <a:solidFill>
                  <a:schemeClr val="bg2">
                    <a:lumMod val="75000"/>
                  </a:schemeClr>
                </a:solidFill>
                <a:effectLst/>
                <a:latin typeface="DeepSeek-CJK-patch"/>
              </a:rPr>
              <a:t>Docker's </a:t>
            </a:r>
            <a:r>
              <a:rPr lang="en-US" sz="3600" b="1" i="0" dirty="0">
                <a:solidFill>
                  <a:schemeClr val="bg2">
                    <a:lumMod val="75000"/>
                  </a:schemeClr>
                </a:solidFill>
                <a:effectLst/>
                <a:latin typeface="DeepSeek-CJK-patch"/>
              </a:rPr>
              <a:t>restart policies</a:t>
            </a:r>
            <a:r>
              <a:rPr lang="en-US" sz="3600" b="0" i="0" dirty="0">
                <a:solidFill>
                  <a:schemeClr val="bg2">
                    <a:lumMod val="75000"/>
                  </a:schemeClr>
                </a:solidFill>
                <a:effectLst/>
                <a:latin typeface="DeepSeek-CJK-patch"/>
              </a:rPr>
              <a:t> determine whether a container should automatically restart after exiting. These policies help maintain application availability</a:t>
            </a:r>
          </a:p>
          <a:p>
            <a:pPr algn="l"/>
            <a:endParaRPr lang="en-US" sz="3600" dirty="0">
              <a:solidFill>
                <a:schemeClr val="accent6">
                  <a:lumMod val="75000"/>
                </a:schemeClr>
              </a:solidFill>
              <a:latin typeface="DeepSeek-CJK-patch"/>
            </a:endParaRPr>
          </a:p>
          <a:p>
            <a:pPr algn="l"/>
            <a:r>
              <a:rPr lang="en-US" sz="2000" dirty="0">
                <a:solidFill>
                  <a:schemeClr val="accent6">
                    <a:lumMod val="75000"/>
                  </a:schemeClr>
                </a:solidFill>
                <a:latin typeface="DeepSeek-CJK-patch"/>
              </a:rPr>
              <a:t>no (Default)</a:t>
            </a:r>
          </a:p>
          <a:p>
            <a:pPr algn="l"/>
            <a:endParaRPr lang="en-US" sz="2000" dirty="0">
              <a:solidFill>
                <a:schemeClr val="bg2">
                  <a:lumMod val="75000"/>
                </a:schemeClr>
              </a:solidFill>
              <a:latin typeface="DeepSeek-CJK-patch"/>
            </a:endParaRPr>
          </a:p>
          <a:p>
            <a:pPr algn="l"/>
            <a:r>
              <a:rPr lang="en-US" sz="2000" dirty="0">
                <a:solidFill>
                  <a:schemeClr val="bg2">
                    <a:lumMod val="75000"/>
                  </a:schemeClr>
                </a:solidFill>
                <a:latin typeface="DeepSeek-CJK-patch"/>
              </a:rPr>
              <a:t>Behavior: The container will not restart automatically under any circumstances. Use Case: For containers that should run only once or be manually managed.</a:t>
            </a:r>
          </a:p>
          <a:p>
            <a:pPr algn="l"/>
            <a:endParaRPr lang="en-US" sz="2000" dirty="0">
              <a:solidFill>
                <a:schemeClr val="bg2">
                  <a:lumMod val="75000"/>
                </a:schemeClr>
              </a:solidFill>
              <a:latin typeface="DeepSeek-CJK-patch"/>
            </a:endParaRPr>
          </a:p>
          <a:p>
            <a:pPr algn="l"/>
            <a:r>
              <a:rPr lang="en-US" sz="2000" dirty="0">
                <a:solidFill>
                  <a:schemeClr val="accent6">
                    <a:lumMod val="75000"/>
                  </a:schemeClr>
                </a:solidFill>
                <a:latin typeface="DeepSeek-CJK-patch"/>
              </a:rPr>
              <a:t>on-failure[:max-retries]</a:t>
            </a:r>
          </a:p>
          <a:p>
            <a:pPr algn="l"/>
            <a:endParaRPr lang="en-US" sz="2000" dirty="0">
              <a:solidFill>
                <a:schemeClr val="bg2">
                  <a:lumMod val="75000"/>
                </a:schemeClr>
              </a:solidFill>
              <a:latin typeface="DeepSeek-CJK-patch"/>
            </a:endParaRPr>
          </a:p>
          <a:p>
            <a:pPr algn="l"/>
            <a:r>
              <a:rPr lang="en-US" sz="2000" dirty="0">
                <a:solidFill>
                  <a:schemeClr val="bg2">
                    <a:lumMod val="75000"/>
                  </a:schemeClr>
                </a:solidFill>
                <a:latin typeface="DeepSeek-CJK-patch"/>
              </a:rPr>
              <a:t>Behavior: Restarts the container only if it exits with a non-zero status (i.e., failure).Use Case: Ensuring failed services recover automatically, with controlled retries</a:t>
            </a:r>
          </a:p>
          <a:p>
            <a:pPr algn="l"/>
            <a:endParaRPr lang="en-US" sz="2000" dirty="0">
              <a:solidFill>
                <a:schemeClr val="bg2">
                  <a:lumMod val="75000"/>
                </a:schemeClr>
              </a:solidFill>
              <a:latin typeface="DeepSeek-CJK-patch"/>
            </a:endParaRPr>
          </a:p>
          <a:p>
            <a:pPr algn="l"/>
            <a:r>
              <a:rPr lang="en-US" b="1" i="0" dirty="0">
                <a:solidFill>
                  <a:schemeClr val="accent6">
                    <a:lumMod val="75000"/>
                  </a:schemeClr>
                </a:solidFill>
                <a:effectLst/>
                <a:latin typeface="DeepSeek-CJK-patch"/>
              </a:rPr>
              <a:t>Always</a:t>
            </a:r>
            <a:endParaRPr lang="en-US" b="1" dirty="0">
              <a:solidFill>
                <a:schemeClr val="accent6">
                  <a:lumMod val="75000"/>
                </a:schemeClr>
              </a:solidFill>
              <a:latin typeface="DeepSeek-CJK-patch"/>
            </a:endParaRP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Behavior: Restarts the container unconditionally, even </a:t>
            </a:r>
            <a:r>
              <a:rPr lang="en-US" b="1" i="0" dirty="0" err="1">
                <a:solidFill>
                  <a:schemeClr val="bg2">
                    <a:lumMod val="75000"/>
                  </a:schemeClr>
                </a:solidFill>
                <a:effectLst/>
                <a:latin typeface="DeepSeek-CJK-patch"/>
              </a:rPr>
              <a:t>after:Manual</a:t>
            </a:r>
            <a:r>
              <a:rPr lang="en-US" b="1" i="0" dirty="0">
                <a:solidFill>
                  <a:schemeClr val="bg2">
                    <a:lumMod val="75000"/>
                  </a:schemeClr>
                </a:solidFill>
                <a:effectLst/>
                <a:latin typeface="DeepSeek-CJK-patch"/>
              </a:rPr>
              <a:t> stops (e.g., docker stop) or Docker daemon restarts (e.g., system reboot).</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Note: If manually stopped, it will restart when the Docker daemon </a:t>
            </a:r>
            <a:r>
              <a:rPr lang="en-US" b="1" i="0" dirty="0" err="1">
                <a:solidFill>
                  <a:schemeClr val="bg2">
                    <a:lumMod val="75000"/>
                  </a:schemeClr>
                </a:solidFill>
                <a:effectLst/>
                <a:latin typeface="DeepSeek-CJK-patch"/>
              </a:rPr>
              <a:t>restarts,Use</a:t>
            </a:r>
            <a:r>
              <a:rPr lang="en-US" b="1" i="0" dirty="0">
                <a:solidFill>
                  <a:schemeClr val="bg2">
                    <a:lumMod val="75000"/>
                  </a:schemeClr>
                </a:solidFill>
                <a:effectLst/>
                <a:latin typeface="DeepSeek-CJK-patch"/>
              </a:rPr>
              <a:t> Case: Critical services that must always run (e.g., web servers).</a:t>
            </a:r>
          </a:p>
          <a:p>
            <a:pPr algn="l"/>
            <a:endParaRPr lang="en-US" b="1" dirty="0">
              <a:solidFill>
                <a:schemeClr val="bg2">
                  <a:lumMod val="75000"/>
                </a:schemeClr>
              </a:solidFill>
              <a:latin typeface="DeepSeek-CJK-patch"/>
            </a:endParaRPr>
          </a:p>
          <a:p>
            <a:pPr algn="l"/>
            <a:r>
              <a:rPr lang="en-US" b="1" i="0" dirty="0">
                <a:solidFill>
                  <a:schemeClr val="accent6">
                    <a:lumMod val="75000"/>
                  </a:schemeClr>
                </a:solidFill>
                <a:effectLst/>
                <a:latin typeface="DeepSeek-CJK-patch"/>
              </a:rPr>
              <a:t>unless-stopped</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Behavior: Similar to always, except: If the container is manually stopped (e.g., docker stop), it will not restart even after the Docker daemon restarts.</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Use Case: Services that should persist unless explicitly stopped by an admin.</a:t>
            </a:r>
          </a:p>
          <a:p>
            <a:pPr algn="l"/>
            <a:endParaRPr lang="en-US" b="1" dirty="0">
              <a:solidFill>
                <a:schemeClr val="bg2">
                  <a:lumMod val="75000"/>
                </a:schemeClr>
              </a:solidFill>
              <a:latin typeface="DeepSeek-CJK-patch"/>
            </a:endParaRPr>
          </a:p>
          <a:p>
            <a:pPr algn="l"/>
            <a:endParaRPr lang="en-US" b="1" i="0" dirty="0">
              <a:solidFill>
                <a:schemeClr val="bg2">
                  <a:lumMod val="75000"/>
                </a:schemeClr>
              </a:solidFill>
              <a:effectLst/>
              <a:latin typeface="DeepSeek-CJK-patch"/>
            </a:endParaRPr>
          </a:p>
        </p:txBody>
      </p:sp>
    </p:spTree>
    <p:extLst>
      <p:ext uri="{BB962C8B-B14F-4D97-AF65-F5344CB8AC3E}">
        <p14:creationId xmlns:p14="http://schemas.microsoft.com/office/powerpoint/2010/main" val="442903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6555641"/>
          </a:xfrm>
          <a:prstGeom prst="rect">
            <a:avLst/>
          </a:prstGeom>
          <a:noFill/>
        </p:spPr>
        <p:txBody>
          <a:bodyPr wrap="square">
            <a:spAutoFit/>
          </a:bodyPr>
          <a:lstStyle/>
          <a:p>
            <a:r>
              <a:rPr lang="en-US" sz="2800" b="0" i="0" dirty="0">
                <a:solidFill>
                  <a:schemeClr val="bg2">
                    <a:lumMod val="75000"/>
                  </a:schemeClr>
                </a:solidFill>
                <a:effectLst/>
                <a:latin typeface="fkGroteskNeue"/>
              </a:rPr>
              <a:t>Docker Swarm is Docker's native container orchestration tool designed to manage and scale containers across multiple machines. It clusters Docker hosts into a single virtual system, enabling automated deployment, scaling, and maintenance of containerized applications</a:t>
            </a:r>
          </a:p>
          <a:p>
            <a:endParaRPr lang="en-US" sz="2800" dirty="0">
              <a:solidFill>
                <a:schemeClr val="bg2">
                  <a:lumMod val="75000"/>
                </a:schemeClr>
              </a:solidFill>
              <a:latin typeface="fkGroteskNeue"/>
            </a:endParaRPr>
          </a:p>
          <a:p>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
              </a:rPr>
              <a:t>Core Components</a:t>
            </a:r>
          </a:p>
          <a:p>
            <a:pPr algn="l">
              <a:buFont typeface="Arial" panose="020B0604020202020204" pitchFamily="34" charset="0"/>
              <a:buChar char="•"/>
            </a:pPr>
            <a:r>
              <a:rPr lang="en-US" sz="2800" b="0" i="0" dirty="0">
                <a:solidFill>
                  <a:schemeClr val="bg2">
                    <a:lumMod val="75000"/>
                  </a:schemeClr>
                </a:solidFill>
                <a:effectLst/>
                <a:latin typeface="fkGroteskNeue"/>
              </a:rPr>
              <a:t>Nodes: Machines in the cluster, categorized as:</a:t>
            </a:r>
          </a:p>
          <a:p>
            <a:pPr marL="742950" lvl="1" indent="-285750" algn="l">
              <a:buFont typeface="Arial" panose="020B0604020202020204" pitchFamily="34" charset="0"/>
              <a:buChar char="•"/>
            </a:pPr>
            <a:r>
              <a:rPr lang="en-US" sz="2800" b="0" i="0" dirty="0">
                <a:solidFill>
                  <a:schemeClr val="bg2">
                    <a:lumMod val="75000"/>
                  </a:schemeClr>
                </a:solidFill>
                <a:effectLst/>
                <a:latin typeface="fkGroteskNeue"/>
              </a:rPr>
              <a:t>Manager Nodes: Handle cluster management, task scheduling, and state maintenance.</a:t>
            </a:r>
          </a:p>
          <a:p>
            <a:pPr marL="742950" lvl="1" indent="-285750" algn="l">
              <a:buFont typeface="Arial" panose="020B0604020202020204" pitchFamily="34" charset="0"/>
              <a:buChar char="•"/>
            </a:pPr>
            <a:r>
              <a:rPr lang="en-US" sz="2800" b="0" i="0" dirty="0">
                <a:solidFill>
                  <a:schemeClr val="bg2">
                    <a:lumMod val="75000"/>
                  </a:schemeClr>
                </a:solidFill>
                <a:effectLst/>
                <a:latin typeface="fkGroteskNeue"/>
              </a:rPr>
              <a:t>Worker Nodes: Execute tasks (containers) assigned by managers.</a:t>
            </a:r>
          </a:p>
          <a:p>
            <a:pPr marL="457200" lvl="1" algn="l"/>
            <a:endParaRPr lang="en-US" sz="2800" b="0" i="0" dirty="0">
              <a:solidFill>
                <a:schemeClr val="bg2">
                  <a:lumMod val="75000"/>
                </a:schemeClr>
              </a:solidFill>
              <a:effectLst/>
              <a:latin typeface="fkGroteskNeue"/>
            </a:endParaRPr>
          </a:p>
          <a:p>
            <a:pPr algn="l">
              <a:buFont typeface="Arial" panose="020B0604020202020204" pitchFamily="34" charset="0"/>
              <a:buChar char="•"/>
            </a:pPr>
            <a:r>
              <a:rPr lang="en-US" sz="2800" b="0" i="0" dirty="0">
                <a:solidFill>
                  <a:schemeClr val="bg2">
                    <a:lumMod val="75000"/>
                  </a:schemeClr>
                </a:solidFill>
                <a:effectLst/>
                <a:latin typeface="fkGroteskNeue"/>
              </a:rPr>
              <a:t>Services: Define the desired state of an application (e.g., container image, replicas, ports) and ensure Docker maintains .</a:t>
            </a:r>
          </a:p>
          <a:p>
            <a:pPr algn="l"/>
            <a:endParaRPr lang="en-US" sz="2800" b="0" i="0" dirty="0">
              <a:solidFill>
                <a:schemeClr val="bg2">
                  <a:lumMod val="75000"/>
                </a:schemeClr>
              </a:solidFill>
              <a:effectLst/>
              <a:latin typeface="fkGroteskNeue"/>
            </a:endParaRPr>
          </a:p>
          <a:p>
            <a:pPr algn="l">
              <a:buFont typeface="Arial" panose="020B0604020202020204" pitchFamily="34" charset="0"/>
              <a:buChar char="•"/>
            </a:pPr>
            <a:r>
              <a:rPr lang="en-US" sz="2800" b="0" i="0" dirty="0">
                <a:solidFill>
                  <a:schemeClr val="bg2">
                    <a:lumMod val="75000"/>
                  </a:schemeClr>
                </a:solidFill>
                <a:effectLst/>
                <a:latin typeface="fkGroteskNeue"/>
              </a:rPr>
              <a:t>Tasks: Individual container instances managed by Swarm to fulfill service requirements</a:t>
            </a:r>
          </a:p>
          <a:p>
            <a:endParaRPr lang="en-US" sz="2800" dirty="0">
              <a:solidFill>
                <a:schemeClr val="bg2">
                  <a:lumMod val="75000"/>
                </a:schemeClr>
              </a:solidFill>
            </a:endParaRPr>
          </a:p>
        </p:txBody>
      </p:sp>
    </p:spTree>
    <p:extLst>
      <p:ext uri="{BB962C8B-B14F-4D97-AF65-F5344CB8AC3E}">
        <p14:creationId xmlns:p14="http://schemas.microsoft.com/office/powerpoint/2010/main" val="2512152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7848302"/>
          </a:xfrm>
          <a:prstGeom prst="rect">
            <a:avLst/>
          </a:prstGeom>
          <a:noFill/>
        </p:spPr>
        <p:txBody>
          <a:bodyPr wrap="square">
            <a:spAutoFit/>
          </a:bodyPr>
          <a:lstStyle/>
          <a:p>
            <a:pPr algn="l"/>
            <a:r>
              <a:rPr lang="en-US" sz="2800" b="0" i="0" dirty="0">
                <a:solidFill>
                  <a:schemeClr val="bg2">
                    <a:lumMod val="75000"/>
                  </a:schemeClr>
                </a:solidFill>
                <a:effectLst/>
                <a:latin typeface="fkGrotesk"/>
              </a:rPr>
              <a:t>Benefits</a:t>
            </a:r>
          </a:p>
          <a:p>
            <a:pPr algn="l"/>
            <a:endParaRPr lang="en-US" sz="2800" b="0" i="0" dirty="0">
              <a:solidFill>
                <a:schemeClr val="bg2">
                  <a:lumMod val="75000"/>
                </a:schemeClr>
              </a:solidFill>
              <a:effectLst/>
              <a:latin typeface="fkGrotesk"/>
            </a:endParaRPr>
          </a:p>
          <a:p>
            <a:pPr algn="l">
              <a:buFont typeface="Arial" panose="020B0604020202020204" pitchFamily="34" charset="0"/>
              <a:buChar char="•"/>
            </a:pPr>
            <a:r>
              <a:rPr lang="en-US" sz="2800" b="0" i="0" dirty="0">
                <a:solidFill>
                  <a:schemeClr val="bg2">
                    <a:lumMod val="75000"/>
                  </a:schemeClr>
                </a:solidFill>
                <a:effectLst/>
                <a:latin typeface="fkGroteskNeue"/>
              </a:rPr>
              <a:t>Simplicity: Integrates directly with Docker CLI and API, making it easy for Docker users to adopt.</a:t>
            </a:r>
          </a:p>
          <a:p>
            <a:pPr algn="l">
              <a:buFont typeface="Arial" panose="020B0604020202020204" pitchFamily="34" charset="0"/>
              <a:buChar char="•"/>
            </a:pPr>
            <a:r>
              <a:rPr lang="en-US" sz="2800" b="0" i="0" dirty="0">
                <a:solidFill>
                  <a:schemeClr val="bg2">
                    <a:lumMod val="75000"/>
                  </a:schemeClr>
                </a:solidFill>
                <a:effectLst/>
                <a:latin typeface="fkGroteskNeue"/>
              </a:rPr>
              <a:t>Resource Efficiency: Lightweight architecture suits small-to-medium projects.</a:t>
            </a:r>
          </a:p>
          <a:p>
            <a:pPr algn="l">
              <a:buFont typeface="Arial" panose="020B0604020202020204" pitchFamily="34" charset="0"/>
              <a:buChar char="•"/>
            </a:pPr>
            <a:r>
              <a:rPr lang="en-US" sz="2800" b="0" i="0" dirty="0">
                <a:solidFill>
                  <a:schemeClr val="bg2">
                    <a:lumMod val="75000"/>
                  </a:schemeClr>
                </a:solidFill>
                <a:effectLst/>
                <a:latin typeface="fkGroteskNeue"/>
              </a:rPr>
              <a:t>High Availability: Ensures applications remain operational during node failures</a:t>
            </a:r>
          </a:p>
          <a:p>
            <a:pPr algn="l"/>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Neue"/>
              </a:rPr>
              <a:t>docker service create --name web --replicas 2 -p 80:80 docker.arvancloud.ir/</a:t>
            </a:r>
            <a:r>
              <a:rPr lang="en-US" sz="2800" b="0" i="0" dirty="0" err="1">
                <a:solidFill>
                  <a:schemeClr val="bg2">
                    <a:lumMod val="75000"/>
                  </a:schemeClr>
                </a:solidFill>
                <a:effectLst/>
                <a:latin typeface="fkGroteskNeue"/>
              </a:rPr>
              <a:t>nginx:latest</a:t>
            </a:r>
            <a:endParaRPr lang="en-US" sz="2800" b="0" i="0" dirty="0">
              <a:solidFill>
                <a:schemeClr val="bg2">
                  <a:lumMod val="75000"/>
                </a:schemeClr>
              </a:solidFill>
              <a:effectLst/>
              <a:latin typeface="fkGroteskNeue"/>
            </a:endParaRPr>
          </a:p>
          <a:p>
            <a:pPr algn="l">
              <a:buFont typeface="Arial" panose="020B0604020202020204" pitchFamily="34" charset="0"/>
              <a:buChar char="•"/>
            </a:pPr>
            <a:endParaRPr lang="en-US" sz="2800" dirty="0">
              <a:solidFill>
                <a:schemeClr val="bg2">
                  <a:lumMod val="75000"/>
                </a:schemeClr>
              </a:solidFill>
              <a:latin typeface="fkGroteskNeue"/>
            </a:endParaRPr>
          </a:p>
          <a:p>
            <a:pPr algn="l">
              <a:buFont typeface="Arial" panose="020B0604020202020204" pitchFamily="34" charset="0"/>
              <a:buChar char="•"/>
            </a:pPr>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pic>
        <p:nvPicPr>
          <p:cNvPr id="6" name="Picture 5">
            <a:extLst>
              <a:ext uri="{FF2B5EF4-FFF2-40B4-BE49-F238E27FC236}">
                <a16:creationId xmlns:a16="http://schemas.microsoft.com/office/drawing/2014/main" id="{2896D5FC-5D2C-B3D6-91E1-CC2FDC232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4550" y="5607050"/>
            <a:ext cx="3965575" cy="3937000"/>
          </a:xfrm>
          <a:prstGeom prst="rect">
            <a:avLst/>
          </a:prstGeom>
        </p:spPr>
      </p:pic>
    </p:spTree>
    <p:extLst>
      <p:ext uri="{BB962C8B-B14F-4D97-AF65-F5344CB8AC3E}">
        <p14:creationId xmlns:p14="http://schemas.microsoft.com/office/powerpoint/2010/main" val="423333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8710077"/>
          </a:xfrm>
          <a:prstGeom prst="rect">
            <a:avLst/>
          </a:prstGeom>
          <a:noFill/>
        </p:spPr>
        <p:txBody>
          <a:bodyPr wrap="square">
            <a:spAutoFit/>
          </a:bodyPr>
          <a:lstStyle/>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Port	Protocol	Description</a:t>
            </a:r>
          </a:p>
          <a:p>
            <a:pPr algn="l"/>
            <a:r>
              <a:rPr lang="en-US" sz="2800" dirty="0">
                <a:solidFill>
                  <a:schemeClr val="bg2">
                    <a:lumMod val="75000"/>
                  </a:schemeClr>
                </a:solidFill>
                <a:latin typeface="fkGroteskNeue"/>
              </a:rPr>
              <a:t>2377	TCP	       Swarm Management: Communication between manager nodes </a:t>
            </a:r>
          </a:p>
          <a:p>
            <a:pPr algn="l"/>
            <a:r>
              <a:rPr lang="en-US" sz="2800" dirty="0">
                <a:solidFill>
                  <a:schemeClr val="bg2">
                    <a:lumMod val="75000"/>
                  </a:schemeClr>
                </a:solidFill>
                <a:latin typeface="fkGroteskNeue"/>
              </a:rPr>
              <a:t>7946	TCP/UDP	Inter-node Communication: Service discovery and coordination (Gossip Protocol).</a:t>
            </a:r>
          </a:p>
          <a:p>
            <a:pPr algn="l"/>
            <a:r>
              <a:rPr lang="en-US" sz="2800" dirty="0">
                <a:solidFill>
                  <a:schemeClr val="bg2">
                    <a:lumMod val="75000"/>
                  </a:schemeClr>
                </a:solidFill>
                <a:latin typeface="fkGroteskNeue"/>
              </a:rPr>
              <a:t>4789	UDP	          Overlay Network Traffic: For cross-node container networking </a:t>
            </a:r>
          </a:p>
          <a:p>
            <a:pPr algn="l"/>
            <a:r>
              <a:rPr lang="en-US" sz="2800" dirty="0">
                <a:solidFill>
                  <a:schemeClr val="bg2">
                    <a:lumMod val="75000"/>
                  </a:schemeClr>
                </a:solidFill>
                <a:latin typeface="fkGroteskNeue"/>
              </a:rPr>
              <a:t> </a:t>
            </a:r>
          </a:p>
          <a:p>
            <a:pPr algn="l"/>
            <a:r>
              <a:rPr lang="en-US" sz="2800" b="1" i="0" dirty="0">
                <a:solidFill>
                  <a:schemeClr val="bg2">
                    <a:lumMod val="75000"/>
                  </a:schemeClr>
                </a:solidFill>
                <a:effectLst/>
                <a:latin typeface="DeepSeek-CJK-patch"/>
              </a:rPr>
              <a:t>Service Discovery in Docker Swarm</a:t>
            </a:r>
            <a:r>
              <a:rPr lang="en-US" sz="2800" b="0" i="0" dirty="0">
                <a:solidFill>
                  <a:schemeClr val="bg2">
                    <a:lumMod val="75000"/>
                  </a:schemeClr>
                </a:solidFill>
                <a:effectLst/>
                <a:latin typeface="DeepSeek-CJK-patch"/>
              </a:rPr>
              <a:t> refers to the mechanism that allows services (containers) within a Swarm cluster to </a:t>
            </a:r>
            <a:r>
              <a:rPr lang="en-US" sz="2800" b="1" i="0" dirty="0">
                <a:solidFill>
                  <a:schemeClr val="bg2">
                    <a:lumMod val="75000"/>
                  </a:schemeClr>
                </a:solidFill>
                <a:effectLst/>
                <a:latin typeface="DeepSeek-CJK-patch"/>
              </a:rPr>
              <a:t>automatically find and communicate with each other</a:t>
            </a:r>
            <a:r>
              <a:rPr lang="en-US" sz="2800" b="0" i="0" dirty="0">
                <a:solidFill>
                  <a:schemeClr val="bg2">
                    <a:lumMod val="75000"/>
                  </a:schemeClr>
                </a:solidFill>
                <a:effectLst/>
                <a:latin typeface="DeepSeek-CJK-patch"/>
              </a:rPr>
              <a:t> without needing to know their exact IP addresses or physical locations. It is a critical feature for dynamic, distributed environments where containers may scale up/down or move between nodes.</a:t>
            </a:r>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buFont typeface="Arial" panose="020B0604020202020204" pitchFamily="34" charset="0"/>
              <a:buChar char="•"/>
            </a:pPr>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1789175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docker-ai</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6124754"/>
          </a:xfrm>
          <a:prstGeom prst="rect">
            <a:avLst/>
          </a:prstGeom>
          <a:noFill/>
        </p:spPr>
        <p:txBody>
          <a:bodyPr wrap="square">
            <a:spAutoFit/>
          </a:bodyPr>
          <a:lstStyle/>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curl -</a:t>
            </a:r>
            <a:r>
              <a:rPr lang="en-US" sz="2800" dirty="0" err="1">
                <a:solidFill>
                  <a:schemeClr val="bg2">
                    <a:lumMod val="75000"/>
                  </a:schemeClr>
                </a:solidFill>
                <a:latin typeface="fkGroteskNeue"/>
              </a:rPr>
              <a:t>fsSL</a:t>
            </a:r>
            <a:r>
              <a:rPr lang="en-US" sz="2800" dirty="0">
                <a:solidFill>
                  <a:schemeClr val="bg2">
                    <a:lumMod val="75000"/>
                  </a:schemeClr>
                </a:solidFill>
                <a:latin typeface="fkGroteskNeue"/>
              </a:rPr>
              <a:t> https://ollama.com/install.sh | </a:t>
            </a:r>
            <a:r>
              <a:rPr lang="en-US" sz="2800" dirty="0" err="1">
                <a:solidFill>
                  <a:schemeClr val="bg2">
                    <a:lumMod val="75000"/>
                  </a:schemeClr>
                </a:solidFill>
                <a:latin typeface="fkGroteskNeue"/>
              </a:rPr>
              <a:t>sh</a:t>
            </a:r>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b="0" i="0" dirty="0" err="1">
                <a:solidFill>
                  <a:schemeClr val="bg2">
                    <a:lumMod val="75000"/>
                  </a:schemeClr>
                </a:solidFill>
                <a:effectLst/>
                <a:latin typeface="fkGroteskNeue"/>
              </a:rPr>
              <a:t>ollama</a:t>
            </a:r>
            <a:r>
              <a:rPr lang="en-US" sz="2800" b="0" i="0" dirty="0">
                <a:solidFill>
                  <a:schemeClr val="bg2">
                    <a:lumMod val="75000"/>
                  </a:schemeClr>
                </a:solidFill>
                <a:effectLst/>
                <a:latin typeface="fkGroteskNeue"/>
              </a:rPr>
              <a:t> run </a:t>
            </a:r>
            <a:r>
              <a:rPr lang="en-US" sz="2800" b="0" i="0" dirty="0" err="1">
                <a:solidFill>
                  <a:schemeClr val="bg2">
                    <a:lumMod val="75000"/>
                  </a:schemeClr>
                </a:solidFill>
                <a:effectLst/>
                <a:latin typeface="fkGroteskNeue"/>
              </a:rPr>
              <a:t>codellama</a:t>
            </a:r>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439283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Vault </a:t>
            </a:r>
            <a:r>
              <a:rPr lang="en-US" sz="5400" dirty="0" err="1"/>
              <a:t>Hashicorp</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805722"/>
            <a:ext cx="15963900" cy="9140964"/>
          </a:xfrm>
          <a:prstGeom prst="rect">
            <a:avLst/>
          </a:prstGeom>
          <a:noFill/>
        </p:spPr>
        <p:txBody>
          <a:bodyPr wrap="square">
            <a:spAutoFit/>
          </a:bodyPr>
          <a:lstStyle/>
          <a:p>
            <a:pPr algn="l"/>
            <a:r>
              <a:rPr lang="en-US" sz="2800" dirty="0">
                <a:solidFill>
                  <a:schemeClr val="tx2">
                    <a:lumMod val="20000"/>
                    <a:lumOff val="80000"/>
                  </a:schemeClr>
                </a:solidFill>
              </a:rPr>
              <a:t>Vault (by </a:t>
            </a:r>
            <a:r>
              <a:rPr lang="en-US" sz="2800" dirty="0" err="1">
                <a:solidFill>
                  <a:schemeClr val="tx2">
                    <a:lumMod val="20000"/>
                    <a:lumOff val="80000"/>
                  </a:schemeClr>
                </a:solidFill>
              </a:rPr>
              <a:t>HashiCorp</a:t>
            </a:r>
            <a:r>
              <a:rPr lang="en-US" sz="2800" dirty="0">
                <a:solidFill>
                  <a:schemeClr val="tx2">
                    <a:lumMod val="20000"/>
                    <a:lumOff val="80000"/>
                  </a:schemeClr>
                </a:solidFill>
              </a:rPr>
              <a:t>) is a tool for securely storing, accessing, and managing secrets and sensitive data. At its core, Vault provides:</a:t>
            </a: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tx2">
                  <a:lumMod val="40000"/>
                  <a:lumOff val="60000"/>
                </a:schemeClr>
              </a:solidFill>
              <a:latin typeface="fkGroteskNeue"/>
            </a:endParaRPr>
          </a:p>
          <a:p>
            <a:pPr algn="l"/>
            <a:endParaRPr lang="en-US" sz="2800" dirty="0">
              <a:solidFill>
                <a:schemeClr val="tx2">
                  <a:lumMod val="40000"/>
                  <a:lumOff val="60000"/>
                </a:schemeClr>
              </a:solidFill>
              <a:latin typeface="fkGroteskNeue"/>
            </a:endParaRPr>
          </a:p>
          <a:p>
            <a:pPr algn="l"/>
            <a:r>
              <a:rPr lang="en-US" sz="2800" b="1" dirty="0">
                <a:solidFill>
                  <a:schemeClr val="tx2">
                    <a:lumMod val="40000"/>
                    <a:lumOff val="60000"/>
                  </a:schemeClr>
                </a:solidFill>
              </a:rPr>
              <a:t>Sealing</a:t>
            </a:r>
            <a:r>
              <a:rPr lang="en-US" sz="2800" dirty="0">
                <a:solidFill>
                  <a:schemeClr val="tx2">
                    <a:lumMod val="40000"/>
                    <a:lumOff val="60000"/>
                  </a:schemeClr>
                </a:solidFill>
              </a:rPr>
              <a:t> in </a:t>
            </a:r>
            <a:r>
              <a:rPr lang="en-US" sz="2800" dirty="0" err="1">
                <a:solidFill>
                  <a:schemeClr val="tx2">
                    <a:lumMod val="40000"/>
                    <a:lumOff val="60000"/>
                  </a:schemeClr>
                </a:solidFill>
              </a:rPr>
              <a:t>HashiCorp</a:t>
            </a:r>
            <a:r>
              <a:rPr lang="en-US" sz="2800" dirty="0">
                <a:solidFill>
                  <a:schemeClr val="tx2">
                    <a:lumMod val="40000"/>
                    <a:lumOff val="60000"/>
                  </a:schemeClr>
                </a:solidFill>
              </a:rPr>
              <a:t> Vault refers to the act of zeroing out Vault’s master key from memory, immediately rendering all stored data inaccessible until the master key is restored (“unsealed”). Vault always starts in a sealed state and must be unsealed before it can serve any requests</a:t>
            </a:r>
            <a:endParaRPr lang="en-US" sz="2800" dirty="0">
              <a:solidFill>
                <a:schemeClr val="tx2">
                  <a:lumMod val="40000"/>
                  <a:lumOff val="60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Neue"/>
              </a:rPr>
              <a:t>docker run -d  --cap-add=IPC_LOCK --name vault3  -e 'VAULT_LOCAL_CONFIG={"storage": {"file": {"path": "/vault/file"}}, "listener": [{"</a:t>
            </a:r>
            <a:r>
              <a:rPr lang="en-US" sz="2800" b="0" i="0" dirty="0" err="1">
                <a:solidFill>
                  <a:schemeClr val="bg2">
                    <a:lumMod val="75000"/>
                  </a:schemeClr>
                </a:solidFill>
                <a:effectLst/>
                <a:latin typeface="fkGroteskNeue"/>
              </a:rPr>
              <a:t>tcp</a:t>
            </a:r>
            <a:r>
              <a:rPr lang="en-US" sz="2800" b="0" i="0" dirty="0">
                <a:solidFill>
                  <a:schemeClr val="bg2">
                    <a:lumMod val="75000"/>
                  </a:schemeClr>
                </a:solidFill>
                <a:effectLst/>
                <a:latin typeface="fkGroteskNeue"/>
              </a:rPr>
              <a:t>": { "address": "0.0.0.0:8200", "</a:t>
            </a:r>
            <a:r>
              <a:rPr lang="en-US" sz="2800" b="0" i="0" dirty="0" err="1">
                <a:solidFill>
                  <a:schemeClr val="bg2">
                    <a:lumMod val="75000"/>
                  </a:schemeClr>
                </a:solidFill>
                <a:effectLst/>
                <a:latin typeface="fkGroteskNeue"/>
              </a:rPr>
              <a:t>tls_disable</a:t>
            </a:r>
            <a:r>
              <a:rPr lang="en-US" sz="2800" b="0" i="0" dirty="0">
                <a:solidFill>
                  <a:schemeClr val="bg2">
                    <a:lumMod val="75000"/>
                  </a:schemeClr>
                </a:solidFill>
                <a:effectLst/>
                <a:latin typeface="fkGroteskNeue"/>
              </a:rPr>
              <a:t>": true}}], "</a:t>
            </a:r>
            <a:r>
              <a:rPr lang="en-US" sz="2800" b="0" i="0" dirty="0" err="1">
                <a:solidFill>
                  <a:schemeClr val="bg2">
                    <a:lumMod val="75000"/>
                  </a:schemeClr>
                </a:solidFill>
                <a:effectLst/>
                <a:latin typeface="fkGroteskNeue"/>
              </a:rPr>
              <a:t>default_lease_ttl</a:t>
            </a:r>
            <a:r>
              <a:rPr lang="en-US" sz="2800" b="0" i="0" dirty="0">
                <a:solidFill>
                  <a:schemeClr val="bg2">
                    <a:lumMod val="75000"/>
                  </a:schemeClr>
                </a:solidFill>
                <a:effectLst/>
                <a:latin typeface="fkGroteskNeue"/>
              </a:rPr>
              <a:t>": "168h", "</a:t>
            </a:r>
            <a:r>
              <a:rPr lang="en-US" sz="2800" b="0" i="0" dirty="0" err="1">
                <a:solidFill>
                  <a:schemeClr val="bg2">
                    <a:lumMod val="75000"/>
                  </a:schemeClr>
                </a:solidFill>
                <a:effectLst/>
                <a:latin typeface="fkGroteskNeue"/>
              </a:rPr>
              <a:t>max_lease_ttl</a:t>
            </a:r>
            <a:r>
              <a:rPr lang="en-US" sz="2800" b="0" i="0" dirty="0">
                <a:solidFill>
                  <a:schemeClr val="bg2">
                    <a:lumMod val="75000"/>
                  </a:schemeClr>
                </a:solidFill>
                <a:effectLst/>
                <a:latin typeface="fkGroteskNeue"/>
              </a:rPr>
              <a:t>": "720h", "</a:t>
            </a:r>
            <a:r>
              <a:rPr lang="en-US" sz="2800" b="0" i="0" dirty="0" err="1">
                <a:solidFill>
                  <a:schemeClr val="bg2">
                    <a:lumMod val="75000"/>
                  </a:schemeClr>
                </a:solidFill>
                <a:effectLst/>
                <a:latin typeface="fkGroteskNeue"/>
              </a:rPr>
              <a:t>ui</a:t>
            </a:r>
            <a:r>
              <a:rPr lang="en-US" sz="2800" b="0" i="0" dirty="0">
                <a:solidFill>
                  <a:schemeClr val="bg2">
                    <a:lumMod val="75000"/>
                  </a:schemeClr>
                </a:solidFill>
                <a:effectLst/>
                <a:latin typeface="fkGroteskNeue"/>
              </a:rPr>
              <a:t>": true}' -p 8200:8200 docker.arvancloud.ir/</a:t>
            </a:r>
            <a:r>
              <a:rPr lang="en-US" sz="2800" b="0" i="0" dirty="0" err="1">
                <a:solidFill>
                  <a:schemeClr val="bg2">
                    <a:lumMod val="75000"/>
                  </a:schemeClr>
                </a:solidFill>
                <a:effectLst/>
                <a:latin typeface="fkGroteskNeue"/>
              </a:rPr>
              <a:t>hashicorp</a:t>
            </a:r>
            <a:r>
              <a:rPr lang="en-US" sz="2800" b="0" i="0" dirty="0">
                <a:solidFill>
                  <a:schemeClr val="bg2">
                    <a:lumMod val="75000"/>
                  </a:schemeClr>
                </a:solidFill>
                <a:effectLst/>
                <a:latin typeface="fkGroteskNeue"/>
              </a:rPr>
              <a:t>/vault server</a:t>
            </a: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101981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docker-secret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721448"/>
            <a:ext cx="15963900" cy="11295400"/>
          </a:xfrm>
          <a:prstGeom prst="rect">
            <a:avLst/>
          </a:prstGeom>
          <a:noFill/>
        </p:spPr>
        <p:txBody>
          <a:bodyPr wrap="square">
            <a:spAutoFit/>
          </a:bodyPr>
          <a:lstStyle/>
          <a:p>
            <a:pPr algn="l"/>
            <a:endParaRPr lang="en-US" sz="2800" dirty="0">
              <a:solidFill>
                <a:schemeClr val="accent3">
                  <a:lumMod val="75000"/>
                </a:schemeClr>
              </a:solidFill>
              <a:latin typeface="fkGroteskNeue"/>
            </a:endParaRPr>
          </a:p>
          <a:p>
            <a:pPr algn="l"/>
            <a:r>
              <a:rPr lang="en-US" sz="2800" dirty="0">
                <a:solidFill>
                  <a:schemeClr val="accent3">
                    <a:lumMod val="75000"/>
                  </a:schemeClr>
                </a:solidFill>
              </a:rPr>
              <a:t>Create a secret file or pass the content directly: just for docker swarm</a:t>
            </a:r>
            <a:endParaRPr lang="en-US" sz="2800" dirty="0">
              <a:solidFill>
                <a:schemeClr val="accent3">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echo "my-secret-password" | docker secret create </a:t>
            </a:r>
            <a:r>
              <a:rPr lang="en-US" sz="2800" dirty="0" err="1">
                <a:solidFill>
                  <a:schemeClr val="bg2">
                    <a:lumMod val="75000"/>
                  </a:schemeClr>
                </a:solidFill>
                <a:latin typeface="fkGroteskNeue"/>
              </a:rPr>
              <a:t>db_password</a:t>
            </a:r>
            <a:r>
              <a:rPr lang="en-US" sz="2800" dirty="0">
                <a:solidFill>
                  <a:schemeClr val="bg2">
                    <a:lumMod val="75000"/>
                  </a:schemeClr>
                </a:solidFill>
                <a:latin typeface="fkGroteskNeue"/>
              </a:rPr>
              <a:t> –</a:t>
            </a:r>
          </a:p>
          <a:p>
            <a:pPr algn="l"/>
            <a:endParaRPr lang="en-US" sz="2800" b="0" i="0" dirty="0">
              <a:solidFill>
                <a:schemeClr val="bg2">
                  <a:lumMod val="75000"/>
                </a:schemeClr>
              </a:solidFill>
              <a:effectLst/>
              <a:latin typeface="fkGroteskNeue"/>
            </a:endParaRPr>
          </a:p>
          <a:p>
            <a:pPr algn="l"/>
            <a:r>
              <a:rPr lang="en-US" sz="2800" b="0" i="0" dirty="0">
                <a:solidFill>
                  <a:schemeClr val="bg2">
                    <a:lumMod val="75000"/>
                  </a:schemeClr>
                </a:solidFill>
                <a:effectLst/>
                <a:latin typeface="fkGroteskNeue"/>
              </a:rPr>
              <a:t>docker secret ls , rm name</a:t>
            </a:r>
          </a:p>
          <a:p>
            <a:pPr algn="l"/>
            <a:endParaRPr lang="en-US" sz="2800" dirty="0">
              <a:solidFill>
                <a:schemeClr val="bg2">
                  <a:lumMod val="75000"/>
                </a:schemeClr>
              </a:solidFill>
              <a:latin typeface="fkGroteskNeue"/>
            </a:endParaRPr>
          </a:p>
          <a:p>
            <a:pPr algn="l"/>
            <a:r>
              <a:rPr lang="en-US" sz="1400" b="0" i="0" dirty="0">
                <a:solidFill>
                  <a:schemeClr val="bg2">
                    <a:lumMod val="75000"/>
                  </a:schemeClr>
                </a:solidFill>
                <a:effectLst/>
                <a:latin typeface="fkGroteskNeue"/>
              </a:rPr>
              <a:t>version: '3.8'</a:t>
            </a:r>
          </a:p>
          <a:p>
            <a:pPr algn="l"/>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services:</a:t>
            </a:r>
          </a:p>
          <a:p>
            <a:pPr algn="l"/>
            <a:r>
              <a:rPr lang="en-US" sz="1400" b="0" i="0" dirty="0">
                <a:solidFill>
                  <a:schemeClr val="bg2">
                    <a:lumMod val="75000"/>
                  </a:schemeClr>
                </a:solidFill>
                <a:effectLst/>
                <a:latin typeface="fkGroteskNeue"/>
              </a:rPr>
              <a:t>  web:</a:t>
            </a:r>
          </a:p>
          <a:p>
            <a:pPr algn="l"/>
            <a:r>
              <a:rPr lang="en-US" sz="1400" b="0" i="0" dirty="0">
                <a:solidFill>
                  <a:schemeClr val="bg2">
                    <a:lumMod val="75000"/>
                  </a:schemeClr>
                </a:solidFill>
                <a:effectLst/>
                <a:latin typeface="fkGroteskNeue"/>
              </a:rPr>
              <a:t>    image: nginx</a:t>
            </a:r>
          </a:p>
          <a:p>
            <a:pPr algn="l"/>
            <a:r>
              <a:rPr lang="en-US" sz="1400" b="0" i="0" dirty="0">
                <a:solidFill>
                  <a:schemeClr val="bg2">
                    <a:lumMod val="75000"/>
                  </a:schemeClr>
                </a:solidFill>
                <a:effectLst/>
                <a:latin typeface="fkGroteskNeue"/>
              </a:rPr>
              <a:t>    secrets:</a:t>
            </a:r>
          </a:p>
          <a:p>
            <a:pPr algn="l"/>
            <a:r>
              <a:rPr lang="en-US" sz="1400" b="0" i="0" dirty="0">
                <a:solidFill>
                  <a:schemeClr val="bg2">
                    <a:lumMod val="75000"/>
                  </a:schemeClr>
                </a:solidFill>
                <a:effectLst/>
                <a:latin typeface="fkGroteskNeue"/>
              </a:rPr>
              <a:t>      - </a:t>
            </a:r>
            <a:r>
              <a:rPr lang="en-US" sz="1400" b="0" i="0" dirty="0" err="1">
                <a:solidFill>
                  <a:schemeClr val="bg2">
                    <a:lumMod val="75000"/>
                  </a:schemeClr>
                </a:solidFill>
                <a:effectLst/>
                <a:latin typeface="fkGroteskNeue"/>
              </a:rPr>
              <a:t>db_password</a:t>
            </a:r>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    deploy:</a:t>
            </a:r>
          </a:p>
          <a:p>
            <a:pPr algn="l"/>
            <a:r>
              <a:rPr lang="en-US" sz="1400" b="0" i="0" dirty="0">
                <a:solidFill>
                  <a:schemeClr val="bg2">
                    <a:lumMod val="75000"/>
                  </a:schemeClr>
                </a:solidFill>
                <a:effectLst/>
                <a:latin typeface="fkGroteskNeue"/>
              </a:rPr>
              <a:t>      replicas: 1</a:t>
            </a:r>
          </a:p>
          <a:p>
            <a:pPr algn="l"/>
            <a:r>
              <a:rPr lang="en-US" sz="1400" b="0" i="0" dirty="0">
                <a:solidFill>
                  <a:schemeClr val="bg2">
                    <a:lumMod val="75000"/>
                  </a:schemeClr>
                </a:solidFill>
                <a:effectLst/>
                <a:latin typeface="fkGroteskNeue"/>
              </a:rPr>
              <a:t>    configs:</a:t>
            </a:r>
          </a:p>
          <a:p>
            <a:pPr algn="l"/>
            <a:r>
              <a:rPr lang="en-US" sz="1400" b="0" i="0" dirty="0">
                <a:solidFill>
                  <a:schemeClr val="bg2">
                    <a:lumMod val="75000"/>
                  </a:schemeClr>
                </a:solidFill>
                <a:effectLst/>
                <a:latin typeface="fkGroteskNeue"/>
              </a:rPr>
              <a:t>      - source: </a:t>
            </a:r>
            <a:r>
              <a:rPr lang="en-US" sz="1400" b="0" i="0" dirty="0" err="1">
                <a:solidFill>
                  <a:schemeClr val="bg2">
                    <a:lumMod val="75000"/>
                  </a:schemeClr>
                </a:solidFill>
                <a:effectLst/>
                <a:latin typeface="fkGroteskNeue"/>
              </a:rPr>
              <a:t>nginx_conf</a:t>
            </a:r>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        target: /</a:t>
            </a:r>
            <a:r>
              <a:rPr lang="en-US" sz="1400" b="0" i="0" dirty="0" err="1">
                <a:solidFill>
                  <a:schemeClr val="bg2">
                    <a:lumMod val="75000"/>
                  </a:schemeClr>
                </a:solidFill>
                <a:effectLst/>
                <a:latin typeface="fkGroteskNeue"/>
              </a:rPr>
              <a:t>etc</a:t>
            </a:r>
            <a:r>
              <a:rPr lang="en-US" sz="1400" b="0" i="0" dirty="0">
                <a:solidFill>
                  <a:schemeClr val="bg2">
                    <a:lumMod val="75000"/>
                  </a:schemeClr>
                </a:solidFill>
                <a:effectLst/>
                <a:latin typeface="fkGroteskNeue"/>
              </a:rPr>
              <a:t>/nginx/</a:t>
            </a:r>
            <a:r>
              <a:rPr lang="en-US" sz="1400" b="0" i="0" dirty="0" err="1">
                <a:solidFill>
                  <a:schemeClr val="bg2">
                    <a:lumMod val="75000"/>
                  </a:schemeClr>
                </a:solidFill>
                <a:effectLst/>
                <a:latin typeface="fkGroteskNeue"/>
              </a:rPr>
              <a:t>nginx.conf</a:t>
            </a:r>
            <a:endParaRPr lang="en-US" sz="1400" b="0" i="0" dirty="0">
              <a:solidFill>
                <a:schemeClr val="bg2">
                  <a:lumMod val="75000"/>
                </a:schemeClr>
              </a:solidFill>
              <a:effectLst/>
              <a:latin typeface="fkGroteskNeue"/>
            </a:endParaRPr>
          </a:p>
          <a:p>
            <a:pPr algn="l"/>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secrets:</a:t>
            </a:r>
          </a:p>
          <a:p>
            <a:pPr algn="l"/>
            <a:r>
              <a:rPr lang="en-US" sz="1400" b="0" i="0" dirty="0">
                <a:solidFill>
                  <a:schemeClr val="bg2">
                    <a:lumMod val="75000"/>
                  </a:schemeClr>
                </a:solidFill>
                <a:effectLst/>
                <a:latin typeface="fkGroteskNeue"/>
              </a:rPr>
              <a:t>  </a:t>
            </a:r>
            <a:r>
              <a:rPr lang="en-US" sz="1400" b="0" i="0" dirty="0" err="1">
                <a:solidFill>
                  <a:schemeClr val="bg2">
                    <a:lumMod val="75000"/>
                  </a:schemeClr>
                </a:solidFill>
                <a:effectLst/>
                <a:latin typeface="fkGroteskNeue"/>
              </a:rPr>
              <a:t>db_password</a:t>
            </a:r>
            <a:r>
              <a:rPr lang="en-US" sz="1400" b="0" i="0" dirty="0">
                <a:solidFill>
                  <a:schemeClr val="bg2">
                    <a:lumMod val="75000"/>
                  </a:schemeClr>
                </a:solidFill>
                <a:effectLst/>
                <a:latin typeface="fkGroteskNeue"/>
              </a:rPr>
              <a:t>:</a:t>
            </a:r>
          </a:p>
          <a:p>
            <a:pPr algn="l"/>
            <a:r>
              <a:rPr lang="en-US" sz="1400" b="0" i="0" dirty="0">
                <a:solidFill>
                  <a:schemeClr val="bg2">
                    <a:lumMod val="75000"/>
                  </a:schemeClr>
                </a:solidFill>
                <a:effectLst/>
                <a:latin typeface="fkGroteskNeue"/>
              </a:rPr>
              <a:t>    external: true</a:t>
            </a: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608937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docker-secret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721448"/>
            <a:ext cx="15963900" cy="5693866"/>
          </a:xfrm>
          <a:prstGeom prst="rect">
            <a:avLst/>
          </a:prstGeom>
          <a:noFill/>
        </p:spPr>
        <p:txBody>
          <a:bodyPr wrap="square">
            <a:spAutoFit/>
          </a:bodyPr>
          <a:lstStyle/>
          <a:p>
            <a:pPr algn="l"/>
            <a:endParaRPr lang="en-US" sz="2800" dirty="0">
              <a:solidFill>
                <a:schemeClr val="accent3">
                  <a:lumMod val="75000"/>
                </a:schemeClr>
              </a:solidFill>
              <a:latin typeface="fkGroteskNeue"/>
            </a:endParaRPr>
          </a:p>
          <a:p>
            <a:pPr algn="l"/>
            <a:r>
              <a:rPr lang="en-US" sz="2800" b="0" i="0" dirty="0">
                <a:solidFill>
                  <a:schemeClr val="bg2">
                    <a:lumMod val="75000"/>
                  </a:schemeClr>
                </a:solidFill>
                <a:effectLst/>
                <a:latin typeface="fkGroteskNeue"/>
              </a:rPr>
              <a:t>echo "supersecret" &gt; ./db_password.txt</a:t>
            </a:r>
          </a:p>
          <a:p>
            <a:pPr algn="l"/>
            <a:r>
              <a:rPr lang="en-US" sz="2800" b="0" i="0" dirty="0">
                <a:solidFill>
                  <a:schemeClr val="bg2">
                    <a:lumMod val="75000"/>
                  </a:schemeClr>
                </a:solidFill>
                <a:effectLst/>
                <a:latin typeface="fkGroteskNeue"/>
              </a:rPr>
              <a:t>docker run -v $(</a:t>
            </a:r>
            <a:r>
              <a:rPr lang="en-US" sz="2800" b="0" i="0" dirty="0" err="1">
                <a:solidFill>
                  <a:schemeClr val="bg2">
                    <a:lumMod val="75000"/>
                  </a:schemeClr>
                </a:solidFill>
                <a:effectLst/>
                <a:latin typeface="fkGroteskNeue"/>
              </a:rPr>
              <a:t>pwd</a:t>
            </a:r>
            <a:r>
              <a:rPr lang="en-US" sz="2800" b="0" i="0" dirty="0">
                <a:solidFill>
                  <a:schemeClr val="bg2">
                    <a:lumMod val="75000"/>
                  </a:schemeClr>
                </a:solidFill>
                <a:effectLst/>
                <a:latin typeface="fkGroteskNeue"/>
              </a:rPr>
              <a:t>)/db_password.txt:/run/secrets/</a:t>
            </a:r>
            <a:r>
              <a:rPr lang="en-US" sz="2800" b="0" i="0" dirty="0" err="1">
                <a:solidFill>
                  <a:schemeClr val="bg2">
                    <a:lumMod val="75000"/>
                  </a:schemeClr>
                </a:solidFill>
                <a:effectLst/>
                <a:latin typeface="fkGroteskNeue"/>
              </a:rPr>
              <a:t>db_password:ro</a:t>
            </a:r>
            <a:r>
              <a:rPr lang="en-US" sz="2800" b="0" i="0" dirty="0">
                <a:solidFill>
                  <a:schemeClr val="bg2">
                    <a:lumMod val="75000"/>
                  </a:schemeClr>
                </a:solidFill>
                <a:effectLst/>
                <a:latin typeface="fkGroteskNeue"/>
              </a:rPr>
              <a:t> my-image</a:t>
            </a: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715131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304290"/>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Request Methods</a:t>
            </a:r>
            <a:r>
              <a:rPr lang="en-US" sz="3200" b="0" i="0" dirty="0">
                <a:solidFill>
                  <a:schemeClr val="bg1"/>
                </a:solidFill>
                <a:effectLst/>
                <a:latin typeface="Inter"/>
              </a:rPr>
              <a:t>:</a:t>
            </a:r>
          </a:p>
          <a:p>
            <a:pPr algn="l">
              <a:buFont typeface="Arial" panose="020B0604020202020204" pitchFamily="34" charset="0"/>
              <a:buChar char="•"/>
            </a:pPr>
            <a:r>
              <a:rPr lang="en-US" sz="3200" b="0" i="0" dirty="0">
                <a:solidFill>
                  <a:schemeClr val="bg1"/>
                </a:solidFill>
                <a:effectLst/>
                <a:latin typeface="Inter"/>
              </a:rPr>
              <a:t>Common HTTP methods include:</a:t>
            </a:r>
          </a:p>
          <a:p>
            <a:pPr marL="742950" lvl="1" indent="-285750" algn="l">
              <a:buFont typeface="Arial" panose="020B0604020202020204" pitchFamily="34" charset="0"/>
              <a:buChar char="•"/>
            </a:pPr>
            <a:r>
              <a:rPr lang="en-US" sz="3200" b="1" i="0" dirty="0">
                <a:solidFill>
                  <a:schemeClr val="bg1"/>
                </a:solidFill>
                <a:effectLst/>
                <a:latin typeface="Inter"/>
              </a:rPr>
              <a:t>GET</a:t>
            </a:r>
            <a:r>
              <a:rPr lang="en-US" sz="3200" b="0" i="0" dirty="0">
                <a:solidFill>
                  <a:schemeClr val="bg1"/>
                </a:solidFill>
                <a:effectLst/>
                <a:latin typeface="Inter"/>
              </a:rPr>
              <a:t>: Retrieve data from the server(</a:t>
            </a:r>
            <a:r>
              <a:rPr lang="en-US" sz="3200" dirty="0">
                <a:solidFill>
                  <a:schemeClr val="bg1"/>
                </a:solidFill>
                <a:latin typeface="Inter"/>
              </a:rPr>
              <a:t>Fetching a user's profile</a:t>
            </a:r>
            <a:r>
              <a:rPr lang="en-US" sz="3200" b="0" i="0" dirty="0">
                <a:solidFill>
                  <a:srgbClr val="404040"/>
                </a:solidFill>
                <a:effectLst/>
                <a:latin typeface="Inter"/>
              </a:rPr>
              <a:t>)</a:t>
            </a:r>
            <a:r>
              <a:rPr lang="en-US" sz="3200" b="0" i="0" dirty="0">
                <a:solidFill>
                  <a:schemeClr val="bg1"/>
                </a:solidFill>
                <a:effectLst/>
                <a:latin typeface="Inter"/>
              </a:rPr>
              <a:t>.</a:t>
            </a:r>
          </a:p>
          <a:p>
            <a:pPr marL="742950" lvl="1" indent="-285750" algn="l">
              <a:buFont typeface="Arial" panose="020B0604020202020204" pitchFamily="34" charset="0"/>
              <a:buChar char="•"/>
            </a:pPr>
            <a:r>
              <a:rPr lang="en-US" sz="3200" b="1" i="0" dirty="0">
                <a:solidFill>
                  <a:schemeClr val="bg1"/>
                </a:solidFill>
                <a:effectLst/>
                <a:latin typeface="Inter"/>
              </a:rPr>
              <a:t>POST</a:t>
            </a:r>
            <a:r>
              <a:rPr lang="en-US" sz="3200" b="0" i="0" dirty="0">
                <a:solidFill>
                  <a:schemeClr val="bg1"/>
                </a:solidFill>
                <a:effectLst/>
                <a:latin typeface="Inter"/>
              </a:rPr>
              <a:t>: Send data to the server for processing(for example </a:t>
            </a:r>
            <a:r>
              <a:rPr lang="en-US" sz="3200" b="0" i="0" dirty="0" err="1">
                <a:solidFill>
                  <a:schemeClr val="bg1"/>
                </a:solidFill>
                <a:effectLst/>
                <a:latin typeface="Inter"/>
              </a:rPr>
              <a:t>login,create</a:t>
            </a:r>
            <a:r>
              <a:rPr lang="en-US" sz="3200" b="0" i="0" dirty="0">
                <a:solidFill>
                  <a:schemeClr val="bg1"/>
                </a:solidFill>
                <a:effectLst/>
                <a:latin typeface="Inter"/>
              </a:rPr>
              <a:t> user).payload boy of request</a:t>
            </a:r>
          </a:p>
          <a:p>
            <a:pPr marL="742950" lvl="1" indent="-285750" algn="l">
              <a:buFont typeface="Arial" panose="020B0604020202020204" pitchFamily="34" charset="0"/>
              <a:buChar char="•"/>
            </a:pPr>
            <a:r>
              <a:rPr lang="en-US" sz="3200" b="1" i="0" dirty="0">
                <a:solidFill>
                  <a:schemeClr val="bg1"/>
                </a:solidFill>
                <a:effectLst/>
                <a:latin typeface="Inter"/>
              </a:rPr>
              <a:t>PUT</a:t>
            </a:r>
            <a:r>
              <a:rPr lang="en-US" sz="3200" b="0" i="0" dirty="0">
                <a:solidFill>
                  <a:schemeClr val="bg1"/>
                </a:solidFill>
                <a:effectLst/>
                <a:latin typeface="Inter"/>
              </a:rPr>
              <a:t>: Store specified data or </a:t>
            </a:r>
            <a:r>
              <a:rPr lang="en-US" sz="3200" dirty="0">
                <a:solidFill>
                  <a:schemeClr val="bg1"/>
                </a:solidFill>
                <a:latin typeface="Inter"/>
              </a:rPr>
              <a:t>u</a:t>
            </a:r>
            <a:r>
              <a:rPr lang="en-US" sz="3200" b="0" i="0" dirty="0">
                <a:solidFill>
                  <a:schemeClr val="bg1"/>
                </a:solidFill>
                <a:effectLst/>
                <a:latin typeface="Inter"/>
              </a:rPr>
              <a:t>pdate existing data on the </a:t>
            </a:r>
            <a:r>
              <a:rPr lang="en-US" sz="3200" b="0" i="0" dirty="0" err="1">
                <a:solidFill>
                  <a:schemeClr val="bg1"/>
                </a:solidFill>
                <a:effectLst/>
                <a:latin typeface="Inter"/>
              </a:rPr>
              <a:t>sepecified</a:t>
            </a:r>
            <a:r>
              <a:rPr lang="en-US" sz="3200" b="0" i="0" dirty="0">
                <a:solidFill>
                  <a:schemeClr val="bg1"/>
                </a:solidFill>
                <a:effectLst/>
                <a:latin typeface="Inter"/>
              </a:rPr>
              <a:t> location on server(upload image).</a:t>
            </a:r>
          </a:p>
          <a:p>
            <a:pPr marL="742950" lvl="1" indent="-285750" algn="l">
              <a:buFont typeface="Arial" panose="020B0604020202020204" pitchFamily="34" charset="0"/>
              <a:buChar char="•"/>
            </a:pPr>
            <a:r>
              <a:rPr lang="en-US" sz="3200" b="1" i="0" dirty="0">
                <a:solidFill>
                  <a:schemeClr val="bg1"/>
                </a:solidFill>
                <a:effectLst/>
                <a:latin typeface="Inter"/>
              </a:rPr>
              <a:t>DELETE</a:t>
            </a:r>
            <a:r>
              <a:rPr lang="en-US" sz="3200" b="0" i="0" dirty="0">
                <a:solidFill>
                  <a:schemeClr val="bg1"/>
                </a:solidFill>
                <a:effectLst/>
                <a:latin typeface="Inter"/>
              </a:rPr>
              <a:t>: Remove data from the server(delete user account).</a:t>
            </a:r>
          </a:p>
          <a:p>
            <a:pPr marL="742950" lvl="1" indent="-285750" algn="l">
              <a:buFont typeface="Arial" panose="020B0604020202020204" pitchFamily="34" charset="0"/>
              <a:buChar char="•"/>
            </a:pPr>
            <a:r>
              <a:rPr lang="en-US" sz="3200" b="1" i="0" dirty="0">
                <a:solidFill>
                  <a:schemeClr val="bg1"/>
                </a:solidFill>
                <a:effectLst/>
                <a:latin typeface="Inter"/>
              </a:rPr>
              <a:t>PATCH</a:t>
            </a:r>
            <a:r>
              <a:rPr lang="en-US" sz="3200" b="0" i="0" dirty="0">
                <a:solidFill>
                  <a:schemeClr val="bg1"/>
                </a:solidFill>
                <a:effectLst/>
                <a:latin typeface="Inter"/>
              </a:rPr>
              <a:t>: Partially update data on the server(Changing a user's email address)</a:t>
            </a:r>
          </a:p>
          <a:p>
            <a:pPr marL="742950" lvl="1" indent="-285750" algn="l">
              <a:buFont typeface="Arial" panose="020B0604020202020204" pitchFamily="34" charset="0"/>
              <a:buChar char="•"/>
            </a:pPr>
            <a:r>
              <a:rPr lang="en-US" sz="3200" dirty="0">
                <a:solidFill>
                  <a:schemeClr val="bg1"/>
                </a:solidFill>
                <a:latin typeface="Inter"/>
              </a:rPr>
              <a:t>HEAD: request the title  of the request</a:t>
            </a:r>
          </a:p>
          <a:p>
            <a:pPr marL="742950" lvl="1" indent="-285750" algn="l">
              <a:buFont typeface="Arial" panose="020B0604020202020204" pitchFamily="34" charset="0"/>
              <a:buChar char="•"/>
            </a:pPr>
            <a:r>
              <a:rPr lang="en-US" sz="3200" dirty="0" err="1">
                <a:solidFill>
                  <a:schemeClr val="bg1"/>
                </a:solidFill>
                <a:latin typeface="Inter"/>
              </a:rPr>
              <a:t>OPTION:Retreive</a:t>
            </a:r>
            <a:r>
              <a:rPr lang="en-US" sz="3200" dirty="0">
                <a:solidFill>
                  <a:schemeClr val="bg1"/>
                </a:solidFill>
                <a:latin typeface="Inter"/>
              </a:rPr>
              <a:t>  the HTTP request s that the server support </a:t>
            </a:r>
            <a:endParaRPr lang="en-US" sz="3200" b="0" i="0" dirty="0">
              <a:solidFill>
                <a:schemeClr val="bg1"/>
              </a:solidFill>
              <a:effectLst/>
              <a:latin typeface="Inter"/>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451513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2101850"/>
            <a:ext cx="13868400" cy="6124754"/>
          </a:xfrm>
          <a:prstGeom prst="rect">
            <a:avLst/>
          </a:prstGeom>
          <a:noFill/>
        </p:spPr>
        <p:txBody>
          <a:bodyPr wrap="square">
            <a:spAutoFit/>
          </a:bodyPr>
          <a:lstStyle/>
          <a:p>
            <a:r>
              <a:rPr lang="en-US" sz="2800" dirty="0">
                <a:solidFill>
                  <a:srgbClr val="92D050"/>
                </a:solidFill>
              </a:rPr>
              <a:t>Git is a </a:t>
            </a:r>
            <a:r>
              <a:rPr lang="en-US" sz="2800" b="1" dirty="0">
                <a:solidFill>
                  <a:srgbClr val="92D050"/>
                </a:solidFill>
              </a:rPr>
              <a:t>distributed version control system (VCS)</a:t>
            </a:r>
            <a:r>
              <a:rPr lang="en-US" sz="2800" dirty="0">
                <a:solidFill>
                  <a:srgbClr val="92D050"/>
                </a:solidFill>
              </a:rPr>
              <a:t> used for tracking changes in code, collaborating with teams, and managing software development projects efficiently. It helps developers keep track of modifications, revert to previous versions, and work on different features simultaneously without conflicts.</a:t>
            </a:r>
          </a:p>
          <a:p>
            <a:endParaRPr lang="en-US" sz="2800" dirty="0">
              <a:solidFill>
                <a:srgbClr val="92D050"/>
              </a:solidFill>
            </a:endParaRPr>
          </a:p>
          <a:p>
            <a:endParaRPr lang="en-US" sz="2800" dirty="0">
              <a:solidFill>
                <a:srgbClr val="92D050"/>
              </a:solidFill>
            </a:endParaRPr>
          </a:p>
          <a:p>
            <a:r>
              <a:rPr lang="en-US" sz="2800" dirty="0">
                <a:solidFill>
                  <a:srgbClr val="92D050"/>
                </a:solidFill>
              </a:rPr>
              <a:t>Why Use Git?</a:t>
            </a:r>
          </a:p>
          <a:p>
            <a:r>
              <a:rPr lang="en-US" sz="2800" dirty="0">
                <a:solidFill>
                  <a:srgbClr val="92D050"/>
                </a:solidFill>
              </a:rPr>
              <a:t>✅ Efficient Code Management – Keeps track of all changes made by developers.</a:t>
            </a:r>
            <a:br>
              <a:rPr lang="en-US" sz="2800" dirty="0">
                <a:solidFill>
                  <a:srgbClr val="92D050"/>
                </a:solidFill>
              </a:rPr>
            </a:br>
            <a:r>
              <a:rPr lang="en-US" sz="2800" dirty="0">
                <a:solidFill>
                  <a:srgbClr val="92D050"/>
                </a:solidFill>
              </a:rPr>
              <a:t>✅ Collaboration Friendly – Enables multiple developers to work on a project without conflicts.</a:t>
            </a:r>
            <a:br>
              <a:rPr lang="en-US" sz="2800" dirty="0">
                <a:solidFill>
                  <a:srgbClr val="92D050"/>
                </a:solidFill>
              </a:rPr>
            </a:br>
            <a:r>
              <a:rPr lang="en-US" sz="2800" dirty="0">
                <a:solidFill>
                  <a:srgbClr val="92D050"/>
                </a:solidFill>
              </a:rPr>
              <a:t>✅ Undo Mistakes Easily – Rollback to previous versions if needed.</a:t>
            </a:r>
            <a:br>
              <a:rPr lang="en-US" sz="2800" dirty="0">
                <a:solidFill>
                  <a:srgbClr val="92D050"/>
                </a:solidFill>
              </a:rPr>
            </a:br>
            <a:r>
              <a:rPr lang="en-US" sz="2800" dirty="0">
                <a:solidFill>
                  <a:srgbClr val="92D050"/>
                </a:solidFill>
              </a:rPr>
              <a:t>✅ Widely Used – Almost every major software development team uses Git.</a:t>
            </a:r>
          </a:p>
          <a:p>
            <a:endParaRPr lang="en-US" sz="2800" dirty="0">
              <a:solidFill>
                <a:srgbClr val="92D050"/>
              </a:solidFill>
            </a:endParaRPr>
          </a:p>
          <a:p>
            <a:endParaRPr lang="en-US" sz="2800" dirty="0">
              <a:solidFill>
                <a:srgbClr val="92D050"/>
              </a:solidFill>
            </a:endParaRPr>
          </a:p>
        </p:txBody>
      </p:sp>
    </p:spTree>
    <p:extLst>
      <p:ext uri="{BB962C8B-B14F-4D97-AF65-F5344CB8AC3E}">
        <p14:creationId xmlns:p14="http://schemas.microsoft.com/office/powerpoint/2010/main" val="1988072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4" y="-15828"/>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Commands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Picture 5">
            <a:extLst>
              <a:ext uri="{FF2B5EF4-FFF2-40B4-BE49-F238E27FC236}">
                <a16:creationId xmlns:a16="http://schemas.microsoft.com/office/drawing/2014/main" id="{F63F4DB8-686E-420F-9CA8-0B456FDEC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2482850"/>
            <a:ext cx="10011747" cy="5943600"/>
          </a:xfrm>
          <a:prstGeom prst="rect">
            <a:avLst/>
          </a:prstGeom>
        </p:spPr>
      </p:pic>
    </p:spTree>
    <p:extLst>
      <p:ext uri="{BB962C8B-B14F-4D97-AF65-F5344CB8AC3E}">
        <p14:creationId xmlns:p14="http://schemas.microsoft.com/office/powerpoint/2010/main" val="3314233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Branch and Merging</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DF62BA64-E6E9-476C-A586-E6B417AC8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0" y="2837339"/>
            <a:ext cx="10754694" cy="6172551"/>
          </a:xfrm>
          <a:prstGeom prst="rect">
            <a:avLst/>
          </a:prstGeom>
        </p:spPr>
      </p:pic>
      <p:pic>
        <p:nvPicPr>
          <p:cNvPr id="9" name="Picture 8">
            <a:extLst>
              <a:ext uri="{FF2B5EF4-FFF2-40B4-BE49-F238E27FC236}">
                <a16:creationId xmlns:a16="http://schemas.microsoft.com/office/drawing/2014/main" id="{55EBC30F-D1F3-4A0A-9FB7-EC4C1A25D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3406" y="2025650"/>
            <a:ext cx="4792031" cy="1962424"/>
          </a:xfrm>
          <a:prstGeom prst="rect">
            <a:avLst/>
          </a:prstGeom>
        </p:spPr>
      </p:pic>
    </p:spTree>
    <p:extLst>
      <p:ext uri="{BB962C8B-B14F-4D97-AF65-F5344CB8AC3E}">
        <p14:creationId xmlns:p14="http://schemas.microsoft.com/office/powerpoint/2010/main" val="2811548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Remote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3168650"/>
            <a:ext cx="11449334" cy="523220"/>
          </a:xfrm>
          <a:prstGeom prst="rect">
            <a:avLst/>
          </a:prstGeom>
          <a:noFill/>
        </p:spPr>
        <p:txBody>
          <a:bodyPr wrap="square">
            <a:spAutoFit/>
          </a:bodyPr>
          <a:lstStyle/>
          <a:p>
            <a:endParaRPr lang="en-US" sz="2800" dirty="0">
              <a:solidFill>
                <a:srgbClr val="92D050"/>
              </a:solidFill>
            </a:endParaRPr>
          </a:p>
        </p:txBody>
      </p:sp>
      <p:pic>
        <p:nvPicPr>
          <p:cNvPr id="7" name="Picture 6">
            <a:extLst>
              <a:ext uri="{FF2B5EF4-FFF2-40B4-BE49-F238E27FC236}">
                <a16:creationId xmlns:a16="http://schemas.microsoft.com/office/drawing/2014/main" id="{F0D31471-A747-4810-9D86-663993D1F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51" y="2487153"/>
            <a:ext cx="9359556" cy="4643897"/>
          </a:xfrm>
          <a:prstGeom prst="rect">
            <a:avLst/>
          </a:prstGeom>
        </p:spPr>
      </p:pic>
    </p:spTree>
    <p:extLst>
      <p:ext uri="{BB962C8B-B14F-4D97-AF65-F5344CB8AC3E}">
        <p14:creationId xmlns:p14="http://schemas.microsoft.com/office/powerpoint/2010/main" val="50922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Undo &amp; Fix Mistakes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20BF0690-D67D-48E9-9185-C7533945B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950" y="2725136"/>
            <a:ext cx="10011263" cy="5625114"/>
          </a:xfrm>
          <a:prstGeom prst="rect">
            <a:avLst/>
          </a:prstGeom>
        </p:spPr>
      </p:pic>
    </p:spTree>
    <p:extLst>
      <p:ext uri="{BB962C8B-B14F-4D97-AF65-F5344CB8AC3E}">
        <p14:creationId xmlns:p14="http://schemas.microsoft.com/office/powerpoint/2010/main" val="70159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Advance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47F705E3-DE99-4B75-B934-CC3F2DC1D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50" y="2559050"/>
            <a:ext cx="8678242" cy="4572000"/>
          </a:xfrm>
          <a:prstGeom prst="rect">
            <a:avLst/>
          </a:prstGeom>
        </p:spPr>
      </p:pic>
    </p:spTree>
    <p:extLst>
      <p:ext uri="{BB962C8B-B14F-4D97-AF65-F5344CB8AC3E}">
        <p14:creationId xmlns:p14="http://schemas.microsoft.com/office/powerpoint/2010/main" val="1095438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t>
            </a:r>
            <a:r>
              <a:rPr lang="en-US" sz="4800" dirty="0" err="1"/>
              <a:t>gitignore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D2F31F12-FF44-565D-C20C-80B3F4ACFA16}"/>
              </a:ext>
            </a:extLst>
          </p:cNvPr>
          <p:cNvSpPr txBox="1"/>
          <p:nvPr/>
        </p:nvSpPr>
        <p:spPr>
          <a:xfrm>
            <a:off x="1073150" y="2025650"/>
            <a:ext cx="15011400" cy="1569660"/>
          </a:xfrm>
          <a:prstGeom prst="rect">
            <a:avLst/>
          </a:prstGeom>
          <a:noFill/>
        </p:spPr>
        <p:txBody>
          <a:bodyPr wrap="square">
            <a:spAutoFit/>
          </a:bodyPr>
          <a:lstStyle/>
          <a:p>
            <a:r>
              <a:rPr lang="en-US" sz="2400" dirty="0">
                <a:solidFill>
                  <a:schemeClr val="bg2">
                    <a:lumMod val="50000"/>
                  </a:schemeClr>
                </a:solidFill>
              </a:rPr>
              <a:t>What .</a:t>
            </a:r>
            <a:r>
              <a:rPr lang="en-US" sz="2400" dirty="0" err="1">
                <a:solidFill>
                  <a:schemeClr val="bg2">
                    <a:lumMod val="50000"/>
                  </a:schemeClr>
                </a:solidFill>
              </a:rPr>
              <a:t>gitignore</a:t>
            </a:r>
            <a:r>
              <a:rPr lang="en-US" sz="2400" dirty="0">
                <a:solidFill>
                  <a:schemeClr val="bg2">
                    <a:lumMod val="50000"/>
                  </a:schemeClr>
                </a:solidFill>
              </a:rPr>
              <a:t> Applies </a:t>
            </a:r>
            <a:r>
              <a:rPr lang="en-US" sz="2400" dirty="0" err="1">
                <a:solidFill>
                  <a:schemeClr val="bg2">
                    <a:lumMod val="50000"/>
                  </a:schemeClr>
                </a:solidFill>
              </a:rPr>
              <a:t>To:The</a:t>
            </a:r>
            <a:r>
              <a:rPr lang="en-US" sz="2400" dirty="0">
                <a:solidFill>
                  <a:schemeClr val="bg2">
                    <a:lumMod val="50000"/>
                  </a:schemeClr>
                </a:solidFill>
              </a:rPr>
              <a:t> .</a:t>
            </a:r>
            <a:r>
              <a:rPr lang="en-US" sz="2400" dirty="0" err="1">
                <a:solidFill>
                  <a:schemeClr val="bg2">
                    <a:lumMod val="50000"/>
                  </a:schemeClr>
                </a:solidFill>
              </a:rPr>
              <a:t>gitignore</a:t>
            </a:r>
            <a:r>
              <a:rPr lang="en-US" sz="2400" dirty="0">
                <a:solidFill>
                  <a:schemeClr val="bg2">
                    <a:lumMod val="50000"/>
                  </a:schemeClr>
                </a:solidFill>
              </a:rPr>
              <a:t> file is used by Git to specify which files and directories should be ignored and not tracked by Git in a repository. When you add patterns to the .</a:t>
            </a:r>
            <a:r>
              <a:rPr lang="en-US" sz="2400" dirty="0" err="1">
                <a:solidFill>
                  <a:schemeClr val="bg2">
                    <a:lumMod val="50000"/>
                  </a:schemeClr>
                </a:solidFill>
              </a:rPr>
              <a:t>gitignore</a:t>
            </a:r>
            <a:r>
              <a:rPr lang="en-US" sz="2400" dirty="0">
                <a:solidFill>
                  <a:schemeClr val="bg2">
                    <a:lumMod val="50000"/>
                  </a:schemeClr>
                </a:solidFill>
              </a:rPr>
              <a:t> file, they tell Git to exclude certain files or directories from being committed, preventing them from appearing in the version history or repository.</a:t>
            </a:r>
          </a:p>
        </p:txBody>
      </p:sp>
    </p:spTree>
    <p:extLst>
      <p:ext uri="{BB962C8B-B14F-4D97-AF65-F5344CB8AC3E}">
        <p14:creationId xmlns:p14="http://schemas.microsoft.com/office/powerpoint/2010/main" val="1025304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B08AF4F5-960B-4655-A49E-7D93434770D9}"/>
              </a:ext>
            </a:extLst>
          </p:cNvPr>
          <p:cNvSpPr txBox="1"/>
          <p:nvPr/>
        </p:nvSpPr>
        <p:spPr>
          <a:xfrm>
            <a:off x="1530350" y="2711450"/>
            <a:ext cx="11906534" cy="2400657"/>
          </a:xfrm>
          <a:prstGeom prst="rect">
            <a:avLst/>
          </a:prstGeom>
          <a:noFill/>
        </p:spPr>
        <p:txBody>
          <a:bodyPr wrap="square">
            <a:spAutoFit/>
          </a:bodyPr>
          <a:lstStyle/>
          <a:p>
            <a:r>
              <a:rPr lang="en-US" sz="2400" dirty="0">
                <a:solidFill>
                  <a:schemeClr val="accent3">
                    <a:lumMod val="75000"/>
                  </a:schemeClr>
                </a:solidFill>
              </a:rPr>
              <a:t>GitLab is a </a:t>
            </a:r>
            <a:r>
              <a:rPr lang="en-US" sz="2400" b="1" dirty="0">
                <a:solidFill>
                  <a:schemeClr val="accent3">
                    <a:lumMod val="75000"/>
                  </a:schemeClr>
                </a:solidFill>
              </a:rPr>
              <a:t>web-based DevOps platform</a:t>
            </a:r>
            <a:r>
              <a:rPr lang="en-US" sz="2400" dirty="0">
                <a:solidFill>
                  <a:schemeClr val="accent3">
                    <a:lumMod val="75000"/>
                  </a:schemeClr>
                </a:solidFill>
              </a:rPr>
              <a:t> that provides </a:t>
            </a:r>
            <a:r>
              <a:rPr lang="en-US" sz="2400" b="1" dirty="0">
                <a:solidFill>
                  <a:schemeClr val="accent3">
                    <a:lumMod val="75000"/>
                  </a:schemeClr>
                </a:solidFill>
              </a:rPr>
              <a:t>Git repository management, CI/CD pipelines, security features, and collaboration tools</a:t>
            </a:r>
            <a:r>
              <a:rPr lang="en-US" sz="2400" dirty="0">
                <a:solidFill>
                  <a:schemeClr val="accent3">
                    <a:lumMod val="75000"/>
                  </a:schemeClr>
                </a:solidFill>
              </a:rPr>
              <a:t> for software development. It is an alternative to GitHub and Bitbucket but includes </a:t>
            </a:r>
            <a:r>
              <a:rPr lang="en-US" sz="2400" b="1" dirty="0">
                <a:solidFill>
                  <a:schemeClr val="accent3">
                    <a:lumMod val="75000"/>
                  </a:schemeClr>
                </a:solidFill>
              </a:rPr>
              <a:t>built-in DevOps tools</a:t>
            </a:r>
            <a:r>
              <a:rPr lang="en-US" sz="2400" dirty="0">
                <a:solidFill>
                  <a:schemeClr val="accent3">
                    <a:lumMod val="75000"/>
                  </a:schemeClr>
                </a:solidFill>
              </a:rPr>
              <a:t> to manage the entire software development lifecycle.</a:t>
            </a:r>
          </a:p>
          <a:p>
            <a:endParaRPr lang="en-US" dirty="0">
              <a:solidFill>
                <a:schemeClr val="accent3">
                  <a:lumMod val="75000"/>
                </a:schemeClr>
              </a:solidFill>
            </a:endParaRPr>
          </a:p>
          <a:p>
            <a:endParaRPr lang="en-US" dirty="0">
              <a:solidFill>
                <a:schemeClr val="accent3">
                  <a:lumMod val="75000"/>
                </a:schemeClr>
              </a:solidFill>
            </a:endParaRPr>
          </a:p>
          <a:p>
            <a:endParaRPr lang="en-US" dirty="0">
              <a:solidFill>
                <a:schemeClr val="accent3">
                  <a:lumMod val="75000"/>
                </a:schemeClr>
              </a:solidFill>
            </a:endParaRPr>
          </a:p>
        </p:txBody>
      </p:sp>
      <p:pic>
        <p:nvPicPr>
          <p:cNvPr id="9" name="Picture 8">
            <a:extLst>
              <a:ext uri="{FF2B5EF4-FFF2-40B4-BE49-F238E27FC236}">
                <a16:creationId xmlns:a16="http://schemas.microsoft.com/office/drawing/2014/main" id="{C9441A79-C6E6-4384-A029-C78A3EC87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4590049"/>
            <a:ext cx="5029200" cy="3074401"/>
          </a:xfrm>
          <a:prstGeom prst="rect">
            <a:avLst/>
          </a:prstGeom>
        </p:spPr>
      </p:pic>
      <p:sp>
        <p:nvSpPr>
          <p:cNvPr id="11" name="TextBox 10">
            <a:extLst>
              <a:ext uri="{FF2B5EF4-FFF2-40B4-BE49-F238E27FC236}">
                <a16:creationId xmlns:a16="http://schemas.microsoft.com/office/drawing/2014/main" id="{FD56B36C-77F6-4564-9E77-4104AADEBEFE}"/>
              </a:ext>
            </a:extLst>
          </p:cNvPr>
          <p:cNvSpPr txBox="1"/>
          <p:nvPr/>
        </p:nvSpPr>
        <p:spPr>
          <a:xfrm>
            <a:off x="1682750" y="4927441"/>
            <a:ext cx="9239534" cy="584775"/>
          </a:xfrm>
          <a:prstGeom prst="rect">
            <a:avLst/>
          </a:prstGeom>
          <a:noFill/>
        </p:spPr>
        <p:txBody>
          <a:bodyPr wrap="square">
            <a:spAutoFit/>
          </a:bodyPr>
          <a:lstStyle/>
          <a:p>
            <a:r>
              <a:rPr lang="en-US" sz="3200" dirty="0">
                <a:solidFill>
                  <a:schemeClr val="tx2">
                    <a:lumMod val="60000"/>
                    <a:lumOff val="40000"/>
                  </a:schemeClr>
                </a:solidFill>
              </a:rPr>
              <a:t>https://about.gitlab.com/</a:t>
            </a:r>
          </a:p>
        </p:txBody>
      </p:sp>
    </p:spTree>
    <p:extLst>
      <p:ext uri="{BB962C8B-B14F-4D97-AF65-F5344CB8AC3E}">
        <p14:creationId xmlns:p14="http://schemas.microsoft.com/office/powerpoint/2010/main" val="40041420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5940088"/>
          </a:xfrm>
          <a:prstGeom prst="rect">
            <a:avLst/>
          </a:prstGeom>
          <a:noFill/>
        </p:spPr>
        <p:txBody>
          <a:bodyPr wrap="square">
            <a:spAutoFit/>
          </a:bodyPr>
          <a:lstStyle/>
          <a:p>
            <a:r>
              <a:rPr lang="en-US" sz="2000" dirty="0">
                <a:solidFill>
                  <a:schemeClr val="accent1">
                    <a:lumMod val="40000"/>
                    <a:lumOff val="60000"/>
                  </a:schemeClr>
                </a:solidFill>
              </a:rPr>
              <a:t>GitLab consists of </a:t>
            </a:r>
            <a:r>
              <a:rPr lang="en-US" sz="2000" b="1" dirty="0">
                <a:solidFill>
                  <a:schemeClr val="accent1">
                    <a:lumMod val="40000"/>
                    <a:lumOff val="60000"/>
                  </a:schemeClr>
                </a:solidFill>
              </a:rPr>
              <a:t>three main layers</a:t>
            </a:r>
            <a:r>
              <a:rPr lang="en-US" sz="2000" dirty="0">
                <a:solidFill>
                  <a:schemeClr val="accent1">
                    <a:lumMod val="40000"/>
                    <a:lumOff val="60000"/>
                  </a:schemeClr>
                </a:solidFill>
              </a:rPr>
              <a:t>:</a:t>
            </a:r>
          </a:p>
          <a:p>
            <a:pPr>
              <a:buFont typeface="+mj-lt"/>
              <a:buAutoNum type="arabicPeriod"/>
            </a:pPr>
            <a:r>
              <a:rPr lang="en-US" sz="2000" b="1" dirty="0">
                <a:solidFill>
                  <a:schemeClr val="accent1">
                    <a:lumMod val="40000"/>
                    <a:lumOff val="60000"/>
                  </a:schemeClr>
                </a:solidFill>
              </a:rPr>
              <a:t>Frontend (UI &amp; API Layer)</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Backend Services</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Storage &amp; Databases</a:t>
            </a:r>
            <a:endParaRPr lang="en-US" sz="2000" dirty="0">
              <a:solidFill>
                <a:schemeClr val="accent1">
                  <a:lumMod val="40000"/>
                  <a:lumOff val="60000"/>
                </a:schemeClr>
              </a:solidFill>
            </a:endParaRPr>
          </a:p>
          <a:p>
            <a:r>
              <a:rPr lang="en-US" sz="2000" b="1" dirty="0">
                <a:solidFill>
                  <a:schemeClr val="accent1">
                    <a:lumMod val="40000"/>
                    <a:lumOff val="60000"/>
                  </a:schemeClr>
                </a:solidFill>
              </a:rPr>
              <a:t>1️⃣ Frontend (UI &amp; API Layer)</a:t>
            </a:r>
          </a:p>
          <a:p>
            <a:pPr>
              <a:buFont typeface="Arial" panose="020B0604020202020204" pitchFamily="34" charset="0"/>
              <a:buChar char="•"/>
            </a:pPr>
            <a:r>
              <a:rPr lang="en-US" sz="2000" b="1" dirty="0">
                <a:solidFill>
                  <a:schemeClr val="accent1">
                    <a:lumMod val="40000"/>
                    <a:lumOff val="60000"/>
                  </a:schemeClr>
                </a:solidFill>
              </a:rPr>
              <a:t>GitLab Web UI</a:t>
            </a:r>
            <a:r>
              <a:rPr lang="en-US" sz="2000" dirty="0">
                <a:solidFill>
                  <a:schemeClr val="accent1">
                    <a:lumMod val="40000"/>
                    <a:lumOff val="60000"/>
                  </a:schemeClr>
                </a:solidFill>
              </a:rPr>
              <a:t> – The user interface to interact with repositories, CI/CD, merge requests, etc.</a:t>
            </a:r>
          </a:p>
          <a:p>
            <a:pPr>
              <a:buFont typeface="Arial" panose="020B0604020202020204" pitchFamily="34" charset="0"/>
              <a:buChar char="•"/>
            </a:pPr>
            <a:r>
              <a:rPr lang="en-US" sz="2000" b="1" dirty="0">
                <a:solidFill>
                  <a:schemeClr val="accent1">
                    <a:lumMod val="40000"/>
                    <a:lumOff val="60000"/>
                  </a:schemeClr>
                </a:solidFill>
              </a:rPr>
              <a:t>REST &amp; </a:t>
            </a:r>
            <a:r>
              <a:rPr lang="en-US" sz="2000" b="1" dirty="0" err="1">
                <a:solidFill>
                  <a:schemeClr val="accent1">
                    <a:lumMod val="40000"/>
                    <a:lumOff val="60000"/>
                  </a:schemeClr>
                </a:solidFill>
              </a:rPr>
              <a:t>GraphQL</a:t>
            </a:r>
            <a:r>
              <a:rPr lang="en-US" sz="2000" b="1" dirty="0">
                <a:solidFill>
                  <a:schemeClr val="accent1">
                    <a:lumMod val="40000"/>
                    <a:lumOff val="60000"/>
                  </a:schemeClr>
                </a:solidFill>
              </a:rPr>
              <a:t> API</a:t>
            </a:r>
            <a:r>
              <a:rPr lang="en-US" sz="2000" dirty="0">
                <a:solidFill>
                  <a:schemeClr val="accent1">
                    <a:lumMod val="40000"/>
                    <a:lumOff val="60000"/>
                  </a:schemeClr>
                </a:solidFill>
              </a:rPr>
              <a:t> – Enables integrations with external tools like Jira, Kubernetes, and Terraform.</a:t>
            </a:r>
          </a:p>
          <a:p>
            <a:pPr>
              <a:buFont typeface="Arial" panose="020B0604020202020204" pitchFamily="34" charset="0"/>
              <a:buChar char="•"/>
            </a:pPr>
            <a:r>
              <a:rPr lang="en-US" sz="2000" b="1" dirty="0">
                <a:solidFill>
                  <a:schemeClr val="accent1">
                    <a:lumMod val="40000"/>
                    <a:lumOff val="60000"/>
                  </a:schemeClr>
                </a:solidFill>
              </a:rPr>
              <a:t>NGINX/Apache</a:t>
            </a:r>
            <a:r>
              <a:rPr lang="en-US" sz="2000" dirty="0">
                <a:solidFill>
                  <a:schemeClr val="accent1">
                    <a:lumMod val="40000"/>
                    <a:lumOff val="60000"/>
                  </a:schemeClr>
                </a:solidFill>
              </a:rPr>
              <a:t> – Acts as a reverse proxy for managing incoming traffic and security.</a:t>
            </a:r>
          </a:p>
          <a:p>
            <a:r>
              <a:rPr lang="en-US" sz="2000" b="1" dirty="0">
                <a:solidFill>
                  <a:schemeClr val="accent1">
                    <a:lumMod val="40000"/>
                    <a:lumOff val="60000"/>
                  </a:schemeClr>
                </a:solidFill>
              </a:rPr>
              <a:t>2️⃣ Backend Services (Core GitLab Functionality)</a:t>
            </a:r>
          </a:p>
          <a:p>
            <a:pPr>
              <a:buFont typeface="Arial" panose="020B0604020202020204" pitchFamily="34" charset="0"/>
              <a:buChar char="•"/>
            </a:pPr>
            <a:r>
              <a:rPr lang="en-US" sz="2000" b="1" dirty="0" err="1">
                <a:solidFill>
                  <a:schemeClr val="accent1">
                    <a:lumMod val="40000"/>
                    <a:lumOff val="60000"/>
                  </a:schemeClr>
                </a:solidFill>
              </a:rPr>
              <a:t>Gitaly</a:t>
            </a:r>
            <a:r>
              <a:rPr lang="en-US" sz="2000" dirty="0">
                <a:solidFill>
                  <a:schemeClr val="accent1">
                    <a:lumMod val="40000"/>
                    <a:lumOff val="60000"/>
                  </a:schemeClr>
                </a:solidFill>
              </a:rPr>
              <a:t> – Git server that handles Git repository operations like cloning, pushing, and merging.</a:t>
            </a:r>
          </a:p>
          <a:p>
            <a:pPr>
              <a:buFont typeface="Arial" panose="020B0604020202020204" pitchFamily="34" charset="0"/>
              <a:buChar char="•"/>
            </a:pPr>
            <a:r>
              <a:rPr lang="en-US" sz="2000" b="1" dirty="0" err="1">
                <a:solidFill>
                  <a:schemeClr val="accent1">
                    <a:lumMod val="40000"/>
                    <a:lumOff val="60000"/>
                  </a:schemeClr>
                </a:solidFill>
              </a:rPr>
              <a:t>Sidekiq</a:t>
            </a:r>
            <a:r>
              <a:rPr lang="en-US" sz="2000" dirty="0">
                <a:solidFill>
                  <a:schemeClr val="accent1">
                    <a:lumMod val="40000"/>
                    <a:lumOff val="60000"/>
                  </a:schemeClr>
                </a:solidFill>
              </a:rPr>
              <a:t> – Background job processing system that manages asynchronous tasks (e.g., pipeline execution).</a:t>
            </a:r>
          </a:p>
          <a:p>
            <a:pPr>
              <a:buFont typeface="Arial" panose="020B0604020202020204" pitchFamily="34" charset="0"/>
              <a:buChar char="•"/>
            </a:pPr>
            <a:r>
              <a:rPr lang="en-US" sz="2000" b="1" dirty="0">
                <a:solidFill>
                  <a:schemeClr val="accent1">
                    <a:lumMod val="40000"/>
                    <a:lumOff val="60000"/>
                  </a:schemeClr>
                </a:solidFill>
              </a:rPr>
              <a:t>GitLab Runner</a:t>
            </a:r>
            <a:r>
              <a:rPr lang="en-US" sz="2000" dirty="0">
                <a:solidFill>
                  <a:schemeClr val="accent1">
                    <a:lumMod val="40000"/>
                    <a:lumOff val="60000"/>
                  </a:schemeClr>
                </a:solidFill>
              </a:rPr>
              <a:t> – Executes CI/CD pipelines for testing and deployment.</a:t>
            </a:r>
          </a:p>
          <a:p>
            <a:pPr>
              <a:buFont typeface="Arial" panose="020B0604020202020204" pitchFamily="34" charset="0"/>
              <a:buChar char="•"/>
            </a:pPr>
            <a:r>
              <a:rPr lang="en-US" sz="2000" b="1" dirty="0">
                <a:solidFill>
                  <a:schemeClr val="accent1">
                    <a:lumMod val="40000"/>
                    <a:lumOff val="60000"/>
                  </a:schemeClr>
                </a:solidFill>
              </a:rPr>
              <a:t>Puma (Ruby on Rails)</a:t>
            </a:r>
            <a:r>
              <a:rPr lang="en-US" sz="2000" dirty="0">
                <a:solidFill>
                  <a:schemeClr val="accent1">
                    <a:lumMod val="40000"/>
                    <a:lumOff val="60000"/>
                  </a:schemeClr>
                </a:solidFill>
              </a:rPr>
              <a:t> – The main application server that handles web requests and API calls.</a:t>
            </a:r>
          </a:p>
          <a:p>
            <a:pPr>
              <a:buFont typeface="Arial" panose="020B0604020202020204" pitchFamily="34" charset="0"/>
              <a:buChar char="•"/>
            </a:pPr>
            <a:r>
              <a:rPr lang="en-US" sz="2000" b="1" dirty="0">
                <a:solidFill>
                  <a:schemeClr val="accent1">
                    <a:lumMod val="40000"/>
                    <a:lumOff val="60000"/>
                  </a:schemeClr>
                </a:solidFill>
              </a:rPr>
              <a:t>Workhorse</a:t>
            </a:r>
            <a:r>
              <a:rPr lang="en-US" sz="2000" dirty="0">
                <a:solidFill>
                  <a:schemeClr val="accent1">
                    <a:lumMod val="40000"/>
                    <a:lumOff val="60000"/>
                  </a:schemeClr>
                </a:solidFill>
              </a:rPr>
              <a:t> – A smart reverse proxy for handling uploads, downloads, and authentication.</a:t>
            </a:r>
          </a:p>
          <a:p>
            <a:pPr>
              <a:buFont typeface="Arial" panose="020B0604020202020204" pitchFamily="34" charset="0"/>
              <a:buChar char="•"/>
            </a:pPr>
            <a:r>
              <a:rPr lang="en-US" sz="2000" b="1" dirty="0" err="1">
                <a:solidFill>
                  <a:schemeClr val="accent1">
                    <a:lumMod val="40000"/>
                    <a:lumOff val="60000"/>
                  </a:schemeClr>
                </a:solidFill>
              </a:rPr>
              <a:t>ActionCable</a:t>
            </a:r>
            <a:r>
              <a:rPr lang="en-US" sz="2000" dirty="0">
                <a:solidFill>
                  <a:schemeClr val="accent1">
                    <a:lumMod val="40000"/>
                    <a:lumOff val="60000"/>
                  </a:schemeClr>
                </a:solidFill>
              </a:rPr>
              <a:t> – WebSocket-based real-time communication for notifications and live updates.</a:t>
            </a:r>
          </a:p>
          <a:p>
            <a:r>
              <a:rPr lang="en-US" sz="2000" b="1" dirty="0">
                <a:solidFill>
                  <a:schemeClr val="accent1">
                    <a:lumMod val="40000"/>
                    <a:lumOff val="60000"/>
                  </a:schemeClr>
                </a:solidFill>
              </a:rPr>
              <a:t>3️⃣ Storage &amp; Databases</a:t>
            </a:r>
          </a:p>
          <a:p>
            <a:pPr>
              <a:buFont typeface="Arial" panose="020B0604020202020204" pitchFamily="34" charset="0"/>
              <a:buChar char="•"/>
            </a:pPr>
            <a:r>
              <a:rPr lang="en-US" sz="2000" b="1" dirty="0">
                <a:solidFill>
                  <a:schemeClr val="accent1">
                    <a:lumMod val="40000"/>
                    <a:lumOff val="60000"/>
                  </a:schemeClr>
                </a:solidFill>
              </a:rPr>
              <a:t>PostgreSQL</a:t>
            </a:r>
            <a:r>
              <a:rPr lang="en-US" sz="2000" dirty="0">
                <a:solidFill>
                  <a:schemeClr val="accent1">
                    <a:lumMod val="40000"/>
                    <a:lumOff val="60000"/>
                  </a:schemeClr>
                </a:solidFill>
              </a:rPr>
              <a:t> – Stores metadata like users, projects, issues, and CI/CD pipelines.</a:t>
            </a:r>
          </a:p>
          <a:p>
            <a:pPr>
              <a:buFont typeface="Arial" panose="020B0604020202020204" pitchFamily="34" charset="0"/>
              <a:buChar char="•"/>
            </a:pPr>
            <a:r>
              <a:rPr lang="en-US" sz="2000" b="1" dirty="0">
                <a:solidFill>
                  <a:schemeClr val="accent1">
                    <a:lumMod val="40000"/>
                    <a:lumOff val="60000"/>
                  </a:schemeClr>
                </a:solidFill>
              </a:rPr>
              <a:t>Redis</a:t>
            </a:r>
            <a:r>
              <a:rPr lang="en-US" sz="2000" dirty="0">
                <a:solidFill>
                  <a:schemeClr val="accent1">
                    <a:lumMod val="40000"/>
                    <a:lumOff val="60000"/>
                  </a:schemeClr>
                </a:solidFill>
              </a:rPr>
              <a:t> – Used as a cache for faster performance and background job processing.</a:t>
            </a:r>
          </a:p>
          <a:p>
            <a:pPr>
              <a:buFont typeface="Arial" panose="020B0604020202020204" pitchFamily="34" charset="0"/>
              <a:buChar char="•"/>
            </a:pPr>
            <a:r>
              <a:rPr lang="en-US" sz="2000" b="1" dirty="0">
                <a:solidFill>
                  <a:schemeClr val="accent1">
                    <a:lumMod val="40000"/>
                    <a:lumOff val="60000"/>
                  </a:schemeClr>
                </a:solidFill>
              </a:rPr>
              <a:t>Object Storage (S3, </a:t>
            </a:r>
            <a:r>
              <a:rPr lang="en-US" sz="2000" b="1" dirty="0" err="1">
                <a:solidFill>
                  <a:schemeClr val="accent1">
                    <a:lumMod val="40000"/>
                    <a:lumOff val="60000"/>
                  </a:schemeClr>
                </a:solidFill>
              </a:rPr>
              <a:t>MinIO</a:t>
            </a:r>
            <a:r>
              <a:rPr lang="en-US" sz="2000" b="1" dirty="0">
                <a:solidFill>
                  <a:schemeClr val="accent1">
                    <a:lumMod val="40000"/>
                    <a:lumOff val="60000"/>
                  </a:schemeClr>
                </a:solidFill>
              </a:rPr>
              <a:t>, GCS, Local FS)</a:t>
            </a:r>
            <a:r>
              <a:rPr lang="en-US" sz="2000" dirty="0">
                <a:solidFill>
                  <a:schemeClr val="accent1">
                    <a:lumMod val="40000"/>
                    <a:lumOff val="60000"/>
                  </a:schemeClr>
                </a:solidFill>
              </a:rPr>
              <a:t> – Stores large artifacts like Docker images, CI/CD logs, and user uploads.</a:t>
            </a:r>
          </a:p>
        </p:txBody>
      </p:sp>
    </p:spTree>
    <p:extLst>
      <p:ext uri="{BB962C8B-B14F-4D97-AF65-F5344CB8AC3E}">
        <p14:creationId xmlns:p14="http://schemas.microsoft.com/office/powerpoint/2010/main" val="40198518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role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graphicFrame>
        <p:nvGraphicFramePr>
          <p:cNvPr id="4" name="Table 3">
            <a:extLst>
              <a:ext uri="{FF2B5EF4-FFF2-40B4-BE49-F238E27FC236}">
                <a16:creationId xmlns:a16="http://schemas.microsoft.com/office/drawing/2014/main" id="{0222D1D4-9BCE-E03D-CA5F-5C5D65EFB313}"/>
              </a:ext>
            </a:extLst>
          </p:cNvPr>
          <p:cNvGraphicFramePr>
            <a:graphicFrameLocks noGrp="1"/>
          </p:cNvGraphicFramePr>
          <p:nvPr>
            <p:extLst>
              <p:ext uri="{D42A27DB-BD31-4B8C-83A1-F6EECF244321}">
                <p14:modId xmlns:p14="http://schemas.microsoft.com/office/powerpoint/2010/main" val="4287660364"/>
              </p:ext>
            </p:extLst>
          </p:nvPr>
        </p:nvGraphicFramePr>
        <p:xfrm>
          <a:off x="1218924" y="2581922"/>
          <a:ext cx="16236950" cy="6225526"/>
        </p:xfrm>
        <a:graphic>
          <a:graphicData uri="http://schemas.openxmlformats.org/drawingml/2006/table">
            <a:tbl>
              <a:tblPr/>
              <a:tblGrid>
                <a:gridCol w="7924800">
                  <a:extLst>
                    <a:ext uri="{9D8B030D-6E8A-4147-A177-3AD203B41FA5}">
                      <a16:colId xmlns:a16="http://schemas.microsoft.com/office/drawing/2014/main" val="2109689052"/>
                    </a:ext>
                  </a:extLst>
                </a:gridCol>
                <a:gridCol w="8312150">
                  <a:extLst>
                    <a:ext uri="{9D8B030D-6E8A-4147-A177-3AD203B41FA5}">
                      <a16:colId xmlns:a16="http://schemas.microsoft.com/office/drawing/2014/main" val="1803753955"/>
                    </a:ext>
                  </a:extLst>
                </a:gridCol>
              </a:tblGrid>
              <a:tr h="685863">
                <a:tc>
                  <a:txBody>
                    <a:bodyPr/>
                    <a:lstStyle/>
                    <a:p>
                      <a:r>
                        <a:rPr lang="en-US" sz="2000" b="1" dirty="0">
                          <a:solidFill>
                            <a:schemeClr val="accent5">
                              <a:lumMod val="40000"/>
                              <a:lumOff val="60000"/>
                            </a:schemeClr>
                          </a:solidFill>
                        </a:rPr>
                        <a:t>Role</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b="1">
                          <a:solidFill>
                            <a:schemeClr val="accent5">
                              <a:lumMod val="40000"/>
                              <a:lumOff val="60000"/>
                            </a:schemeClr>
                          </a:solidFill>
                        </a:rPr>
                        <a:t>Permissions</a:t>
                      </a:r>
                      <a:endParaRPr lang="en-US" sz="2000">
                        <a:solidFill>
                          <a:schemeClr val="accent5">
                            <a:lumMod val="40000"/>
                            <a:lumOff val="60000"/>
                          </a:schemeClr>
                        </a:solidFill>
                      </a:endParaRPr>
                    </a:p>
                  </a:txBody>
                  <a:tcPr anchor="ctr">
                    <a:lnL>
                      <a:noFill/>
                    </a:lnL>
                    <a:lnR>
                      <a:noFill/>
                    </a:lnR>
                    <a:lnT>
                      <a:noFill/>
                    </a:lnT>
                    <a:lnB>
                      <a:noFill/>
                    </a:lnB>
                  </a:tcPr>
                </a:tc>
                <a:extLst>
                  <a:ext uri="{0D108BD9-81ED-4DB2-BD59-A6C34878D82A}">
                    <a16:rowId xmlns:a16="http://schemas.microsoft.com/office/drawing/2014/main" val="3727938061"/>
                  </a:ext>
                </a:extLst>
              </a:tr>
              <a:tr h="1213450">
                <a:tc>
                  <a:txBody>
                    <a:bodyPr/>
                    <a:lstStyle/>
                    <a:p>
                      <a:r>
                        <a:rPr lang="en-US" sz="2000" b="1" dirty="0">
                          <a:solidFill>
                            <a:schemeClr val="accent5">
                              <a:lumMod val="40000"/>
                              <a:lumOff val="60000"/>
                            </a:schemeClr>
                          </a:solidFill>
                        </a:rPr>
                        <a:t>Guest</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dirty="0">
                          <a:solidFill>
                            <a:schemeClr val="accent5">
                              <a:lumMod val="40000"/>
                              <a:lumOff val="60000"/>
                            </a:schemeClr>
                          </a:solidFill>
                        </a:rPr>
                        <a:t>View project, create issues, leave comments, access project wiki, and download artifacts.</a:t>
                      </a:r>
                    </a:p>
                  </a:txBody>
                  <a:tcPr anchor="ctr">
                    <a:lnL>
                      <a:noFill/>
                    </a:lnL>
                    <a:lnR>
                      <a:noFill/>
                    </a:lnR>
                    <a:lnT>
                      <a:noFill/>
                    </a:lnT>
                    <a:lnB>
                      <a:noFill/>
                    </a:lnB>
                  </a:tcPr>
                </a:tc>
                <a:extLst>
                  <a:ext uri="{0D108BD9-81ED-4DB2-BD59-A6C34878D82A}">
                    <a16:rowId xmlns:a16="http://schemas.microsoft.com/office/drawing/2014/main" val="519008598"/>
                  </a:ext>
                </a:extLst>
              </a:tr>
              <a:tr h="685863">
                <a:tc>
                  <a:txBody>
                    <a:bodyPr/>
                    <a:lstStyle/>
                    <a:p>
                      <a:r>
                        <a:rPr lang="en-US" sz="2000" b="1" dirty="0">
                          <a:solidFill>
                            <a:schemeClr val="accent5">
                              <a:lumMod val="40000"/>
                              <a:lumOff val="60000"/>
                            </a:schemeClr>
                          </a:solidFill>
                        </a:rPr>
                        <a:t>Reporter</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dirty="0">
                          <a:solidFill>
                            <a:schemeClr val="accent5">
                              <a:lumMod val="40000"/>
                              <a:lumOff val="60000"/>
                            </a:schemeClr>
                          </a:solidFill>
                        </a:rPr>
                        <a:t>Everything a Guest can do </a:t>
                      </a:r>
                      <a:r>
                        <a:rPr lang="en-US" sz="2000" b="1" dirty="0">
                          <a:solidFill>
                            <a:schemeClr val="accent5">
                              <a:lumMod val="40000"/>
                              <a:lumOff val="60000"/>
                            </a:schemeClr>
                          </a:solidFill>
                        </a:rPr>
                        <a:t>+</a:t>
                      </a:r>
                      <a:r>
                        <a:rPr lang="en-US" sz="2000" dirty="0">
                          <a:solidFill>
                            <a:schemeClr val="accent5">
                              <a:lumMod val="40000"/>
                              <a:lumOff val="60000"/>
                            </a:schemeClr>
                          </a:solidFill>
                        </a:rPr>
                        <a:t> view code, see job logs, and access analytics.</a:t>
                      </a:r>
                    </a:p>
                  </a:txBody>
                  <a:tcPr anchor="ctr">
                    <a:lnL>
                      <a:noFill/>
                    </a:lnL>
                    <a:lnR>
                      <a:noFill/>
                    </a:lnR>
                    <a:lnT>
                      <a:noFill/>
                    </a:lnT>
                    <a:lnB>
                      <a:noFill/>
                    </a:lnB>
                  </a:tcPr>
                </a:tc>
                <a:extLst>
                  <a:ext uri="{0D108BD9-81ED-4DB2-BD59-A6C34878D82A}">
                    <a16:rowId xmlns:a16="http://schemas.microsoft.com/office/drawing/2014/main" val="1185320579"/>
                  </a:ext>
                </a:extLst>
              </a:tr>
              <a:tr h="1213450">
                <a:tc>
                  <a:txBody>
                    <a:bodyPr/>
                    <a:lstStyle/>
                    <a:p>
                      <a:r>
                        <a:rPr lang="en-US" sz="2000" b="1" dirty="0">
                          <a:solidFill>
                            <a:schemeClr val="accent5">
                              <a:lumMod val="40000"/>
                              <a:lumOff val="60000"/>
                            </a:schemeClr>
                          </a:solidFill>
                        </a:rPr>
                        <a:t>Developer</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a:solidFill>
                            <a:schemeClr val="accent5">
                              <a:lumMod val="40000"/>
                              <a:lumOff val="60000"/>
                            </a:schemeClr>
                          </a:solidFill>
                        </a:rPr>
                        <a:t>Everything a Reporter can do </a:t>
                      </a:r>
                      <a:r>
                        <a:rPr lang="en-US" sz="2000" b="1">
                          <a:solidFill>
                            <a:schemeClr val="accent5">
                              <a:lumMod val="40000"/>
                              <a:lumOff val="60000"/>
                            </a:schemeClr>
                          </a:solidFill>
                        </a:rPr>
                        <a:t>+</a:t>
                      </a:r>
                      <a:r>
                        <a:rPr lang="en-US" sz="2000">
                          <a:solidFill>
                            <a:schemeClr val="accent5">
                              <a:lumMod val="40000"/>
                              <a:lumOff val="60000"/>
                            </a:schemeClr>
                          </a:solidFill>
                        </a:rPr>
                        <a:t> push to non-protected branches, create merge requests, run/trigger pipelines.</a:t>
                      </a:r>
                    </a:p>
                  </a:txBody>
                  <a:tcPr anchor="ctr">
                    <a:lnL>
                      <a:noFill/>
                    </a:lnL>
                    <a:lnR>
                      <a:noFill/>
                    </a:lnR>
                    <a:lnT>
                      <a:noFill/>
                    </a:lnT>
                    <a:lnB>
                      <a:noFill/>
                    </a:lnB>
                  </a:tcPr>
                </a:tc>
                <a:extLst>
                  <a:ext uri="{0D108BD9-81ED-4DB2-BD59-A6C34878D82A}">
                    <a16:rowId xmlns:a16="http://schemas.microsoft.com/office/drawing/2014/main" val="2188461451"/>
                  </a:ext>
                </a:extLst>
              </a:tr>
              <a:tr h="1213450">
                <a:tc>
                  <a:txBody>
                    <a:bodyPr/>
                    <a:lstStyle/>
                    <a:p>
                      <a:r>
                        <a:rPr lang="en-US" sz="2000" b="1">
                          <a:solidFill>
                            <a:schemeClr val="accent5">
                              <a:lumMod val="40000"/>
                              <a:lumOff val="60000"/>
                            </a:schemeClr>
                          </a:solidFill>
                        </a:rPr>
                        <a:t>Maintainer</a:t>
                      </a:r>
                      <a:endParaRPr lang="en-US" sz="2000">
                        <a:solidFill>
                          <a:schemeClr val="accent5">
                            <a:lumMod val="40000"/>
                            <a:lumOff val="60000"/>
                          </a:schemeClr>
                        </a:solidFill>
                      </a:endParaRPr>
                    </a:p>
                  </a:txBody>
                  <a:tcPr anchor="ctr">
                    <a:lnL>
                      <a:noFill/>
                    </a:lnL>
                    <a:lnR>
                      <a:noFill/>
                    </a:lnR>
                    <a:lnT>
                      <a:noFill/>
                    </a:lnT>
                    <a:lnB>
                      <a:noFill/>
                    </a:lnB>
                  </a:tcPr>
                </a:tc>
                <a:tc>
                  <a:txBody>
                    <a:bodyPr/>
                    <a:lstStyle/>
                    <a:p>
                      <a:r>
                        <a:rPr lang="en-US" sz="2000">
                          <a:solidFill>
                            <a:schemeClr val="accent5">
                              <a:lumMod val="40000"/>
                              <a:lumOff val="60000"/>
                            </a:schemeClr>
                          </a:solidFill>
                        </a:rPr>
                        <a:t>Everything a Developer can do </a:t>
                      </a:r>
                      <a:r>
                        <a:rPr lang="en-US" sz="2000" b="1">
                          <a:solidFill>
                            <a:schemeClr val="accent5">
                              <a:lumMod val="40000"/>
                              <a:lumOff val="60000"/>
                            </a:schemeClr>
                          </a:solidFill>
                        </a:rPr>
                        <a:t>+</a:t>
                      </a:r>
                      <a:r>
                        <a:rPr lang="en-US" sz="2000">
                          <a:solidFill>
                            <a:schemeClr val="accent5">
                              <a:lumMod val="40000"/>
                              <a:lumOff val="60000"/>
                            </a:schemeClr>
                          </a:solidFill>
                        </a:rPr>
                        <a:t> manage project settings, add/remove users, manage CI/CD, push to protected branches.</a:t>
                      </a:r>
                    </a:p>
                  </a:txBody>
                  <a:tcPr anchor="ctr">
                    <a:lnL>
                      <a:noFill/>
                    </a:lnL>
                    <a:lnR>
                      <a:noFill/>
                    </a:lnR>
                    <a:lnT>
                      <a:noFill/>
                    </a:lnT>
                    <a:lnB>
                      <a:noFill/>
                    </a:lnB>
                  </a:tcPr>
                </a:tc>
                <a:extLst>
                  <a:ext uri="{0D108BD9-81ED-4DB2-BD59-A6C34878D82A}">
                    <a16:rowId xmlns:a16="http://schemas.microsoft.com/office/drawing/2014/main" val="2866513257"/>
                  </a:ext>
                </a:extLst>
              </a:tr>
              <a:tr h="1213450">
                <a:tc>
                  <a:txBody>
                    <a:bodyPr/>
                    <a:lstStyle/>
                    <a:p>
                      <a:r>
                        <a:rPr lang="en-US" sz="2000" b="1">
                          <a:solidFill>
                            <a:schemeClr val="accent5">
                              <a:lumMod val="40000"/>
                              <a:lumOff val="60000"/>
                            </a:schemeClr>
                          </a:solidFill>
                        </a:rPr>
                        <a:t>Owner</a:t>
                      </a:r>
                      <a:endParaRPr lang="en-US" sz="2000">
                        <a:solidFill>
                          <a:schemeClr val="accent5">
                            <a:lumMod val="40000"/>
                            <a:lumOff val="60000"/>
                          </a:schemeClr>
                        </a:solidFill>
                      </a:endParaRPr>
                    </a:p>
                  </a:txBody>
                  <a:tcPr anchor="ctr">
                    <a:lnL>
                      <a:noFill/>
                    </a:lnL>
                    <a:lnR>
                      <a:noFill/>
                    </a:lnR>
                    <a:lnT>
                      <a:noFill/>
                    </a:lnT>
                    <a:lnB>
                      <a:noFill/>
                    </a:lnB>
                  </a:tcPr>
                </a:tc>
                <a:tc>
                  <a:txBody>
                    <a:bodyPr/>
                    <a:lstStyle/>
                    <a:p>
                      <a:r>
                        <a:rPr lang="en-US" sz="2000" b="1" dirty="0">
                          <a:solidFill>
                            <a:schemeClr val="accent5">
                              <a:lumMod val="40000"/>
                              <a:lumOff val="60000"/>
                            </a:schemeClr>
                          </a:solidFill>
                        </a:rPr>
                        <a:t>Only available at the group level</a:t>
                      </a:r>
                      <a:r>
                        <a:rPr lang="en-US" sz="2000" dirty="0">
                          <a:solidFill>
                            <a:schemeClr val="accent5">
                              <a:lumMod val="40000"/>
                              <a:lumOff val="60000"/>
                            </a:schemeClr>
                          </a:solidFill>
                        </a:rPr>
                        <a:t>. Full control over the group and all its projects, including transferring projects and deleting them.</a:t>
                      </a:r>
                    </a:p>
                  </a:txBody>
                  <a:tcPr anchor="ctr">
                    <a:lnL>
                      <a:noFill/>
                    </a:lnL>
                    <a:lnR>
                      <a:noFill/>
                    </a:lnR>
                    <a:lnT>
                      <a:noFill/>
                    </a:lnT>
                    <a:lnB>
                      <a:noFill/>
                    </a:lnB>
                  </a:tcPr>
                </a:tc>
                <a:extLst>
                  <a:ext uri="{0D108BD9-81ED-4DB2-BD59-A6C34878D82A}">
                    <a16:rowId xmlns:a16="http://schemas.microsoft.com/office/drawing/2014/main" val="4120938248"/>
                  </a:ext>
                </a:extLst>
              </a:tr>
            </a:tbl>
          </a:graphicData>
        </a:graphic>
      </p:graphicFrame>
    </p:spTree>
    <p:extLst>
      <p:ext uri="{BB962C8B-B14F-4D97-AF65-F5344CB8AC3E}">
        <p14:creationId xmlns:p14="http://schemas.microsoft.com/office/powerpoint/2010/main" val="2936509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555641"/>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r>
              <a:rPr lang="en-US" sz="2400" dirty="0">
                <a:solidFill>
                  <a:schemeClr val="bg2"/>
                </a:solidFill>
                <a:latin typeface="Verdana"/>
                <a:cs typeface="Verdana"/>
              </a:rPr>
              <a:t>1xx: Informational message</a:t>
            </a:r>
          </a:p>
          <a:p>
            <a:pPr marL="12700" marR="5080">
              <a:lnSpc>
                <a:spcPct val="99900"/>
              </a:lnSpc>
              <a:spcBef>
                <a:spcPts val="100"/>
              </a:spcBef>
            </a:pPr>
            <a:r>
              <a:rPr lang="en-US" sz="2400" dirty="0">
                <a:solidFill>
                  <a:schemeClr val="bg2"/>
                </a:solidFill>
                <a:latin typeface="Verdana"/>
                <a:cs typeface="Verdana"/>
              </a:rPr>
              <a:t>2xx: Success</a:t>
            </a:r>
          </a:p>
          <a:p>
            <a:pPr marL="12700" marR="5080">
              <a:lnSpc>
                <a:spcPct val="99900"/>
              </a:lnSpc>
              <a:spcBef>
                <a:spcPts val="100"/>
              </a:spcBef>
            </a:pPr>
            <a:r>
              <a:rPr lang="en-US" sz="2400" dirty="0">
                <a:solidFill>
                  <a:schemeClr val="bg2"/>
                </a:solidFill>
                <a:latin typeface="Verdana"/>
                <a:cs typeface="Verdana"/>
              </a:rPr>
              <a:t>3xx:Redirection</a:t>
            </a:r>
          </a:p>
          <a:p>
            <a:pPr marL="12700" marR="5080">
              <a:lnSpc>
                <a:spcPct val="99900"/>
              </a:lnSpc>
              <a:spcBef>
                <a:spcPts val="100"/>
              </a:spcBef>
            </a:pPr>
            <a:r>
              <a:rPr lang="en-US" sz="2400" dirty="0">
                <a:solidFill>
                  <a:schemeClr val="bg2"/>
                </a:solidFill>
                <a:latin typeface="Verdana"/>
                <a:cs typeface="Verdana"/>
              </a:rPr>
              <a:t>4xx: Client Error</a:t>
            </a:r>
          </a:p>
          <a:p>
            <a:pPr marL="12700" marR="5080">
              <a:lnSpc>
                <a:spcPct val="99900"/>
              </a:lnSpc>
              <a:spcBef>
                <a:spcPts val="100"/>
              </a:spcBef>
            </a:pPr>
            <a:r>
              <a:rPr lang="en-US" sz="2400" dirty="0">
                <a:solidFill>
                  <a:schemeClr val="bg2"/>
                </a:solidFill>
                <a:latin typeface="Verdana"/>
                <a:cs typeface="Verdana"/>
              </a:rPr>
              <a:t>5xx: Server Error</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100 Continue</a:t>
            </a:r>
            <a:r>
              <a:rPr lang="en-US" sz="2400" b="0" i="0" dirty="0">
                <a:solidFill>
                  <a:schemeClr val="accent3">
                    <a:lumMod val="20000"/>
                    <a:lumOff val="80000"/>
                  </a:schemeClr>
                </a:solidFill>
                <a:effectLst/>
                <a:latin typeface="Inter"/>
              </a:rPr>
              <a:t>: The server has received the request headers, and the client should proceed to send the request body.</a:t>
            </a:r>
          </a:p>
          <a:p>
            <a:pPr algn="l">
              <a:buFont typeface="Arial" panose="020B0604020202020204" pitchFamily="34" charset="0"/>
              <a:buChar char="•"/>
            </a:pPr>
            <a:r>
              <a:rPr lang="en-US" sz="2400" b="1" i="0" dirty="0">
                <a:solidFill>
                  <a:schemeClr val="accent3">
                    <a:lumMod val="20000"/>
                    <a:lumOff val="80000"/>
                  </a:schemeClr>
                </a:solidFill>
                <a:effectLst/>
                <a:latin typeface="Inter"/>
              </a:rPr>
              <a:t>101 Switching Protocols</a:t>
            </a:r>
            <a:r>
              <a:rPr lang="en-US" sz="2400" b="0" i="0" dirty="0">
                <a:solidFill>
                  <a:schemeClr val="accent3">
                    <a:lumMod val="20000"/>
                    <a:lumOff val="80000"/>
                  </a:schemeClr>
                </a:solidFill>
                <a:effectLst/>
                <a:latin typeface="Inter"/>
              </a:rPr>
              <a:t>: The server is switching protocols as requested by the client (e.g., upgrading to WebSocket).  (http</a:t>
            </a:r>
            <a:r>
              <a:rPr lang="en-US" sz="2400" b="0" i="0" dirty="0">
                <a:solidFill>
                  <a:schemeClr val="accent3">
                    <a:lumMod val="20000"/>
                    <a:lumOff val="80000"/>
                  </a:schemeClr>
                </a:solidFill>
                <a:effectLst/>
                <a:latin typeface="Inter"/>
                <a:sym typeface="Wingdings" panose="05000000000000000000" pitchFamily="2" charset="2"/>
              </a:rPr>
              <a:t> </a:t>
            </a:r>
            <a:r>
              <a:rPr lang="en-US" sz="2400" b="0" i="0" dirty="0" err="1">
                <a:solidFill>
                  <a:schemeClr val="accent3">
                    <a:lumMod val="20000"/>
                    <a:lumOff val="80000"/>
                  </a:schemeClr>
                </a:solidFill>
                <a:effectLst/>
                <a:latin typeface="Inter"/>
                <a:sym typeface="Wingdings" panose="05000000000000000000" pitchFamily="2" charset="2"/>
              </a:rPr>
              <a:t>ws</a:t>
            </a:r>
            <a:r>
              <a:rPr lang="en-US" sz="2400" b="0" i="0" dirty="0">
                <a:solidFill>
                  <a:schemeClr val="accent3">
                    <a:lumMod val="20000"/>
                    <a:lumOff val="80000"/>
                  </a:schemeClr>
                </a:solidFill>
                <a:effectLst/>
                <a:latin typeface="Inter"/>
                <a:sym typeface="Wingdings" panose="05000000000000000000" pitchFamily="2" charset="2"/>
              </a:rPr>
              <a:t> , https-&gt; </a:t>
            </a:r>
            <a:r>
              <a:rPr lang="en-US" sz="2400" b="0" i="0" dirty="0" err="1">
                <a:solidFill>
                  <a:schemeClr val="accent3">
                    <a:lumMod val="20000"/>
                    <a:lumOff val="80000"/>
                  </a:schemeClr>
                </a:solidFill>
                <a:effectLst/>
                <a:latin typeface="Inter"/>
                <a:sym typeface="Wingdings" panose="05000000000000000000" pitchFamily="2" charset="2"/>
              </a:rPr>
              <a:t>wss</a:t>
            </a:r>
            <a:r>
              <a:rPr lang="en-US" sz="2400" b="0" i="0" dirty="0">
                <a:solidFill>
                  <a:schemeClr val="accent3">
                    <a:lumMod val="20000"/>
                    <a:lumOff val="80000"/>
                  </a:schemeClr>
                </a:solidFill>
                <a:effectLst/>
                <a:latin typeface="Inter"/>
                <a:sym typeface="Wingdings" panose="05000000000000000000" pitchFamily="2" charset="2"/>
              </a:rPr>
              <a:t>)  (web socket for </a:t>
            </a:r>
            <a:r>
              <a:rPr lang="en-US" sz="2400" b="0" i="0" dirty="0" err="1">
                <a:solidFill>
                  <a:schemeClr val="accent3">
                    <a:lumMod val="20000"/>
                    <a:lumOff val="80000"/>
                  </a:schemeClr>
                </a:solidFill>
                <a:effectLst/>
                <a:latin typeface="Inter"/>
                <a:sym typeface="Wingdings" panose="05000000000000000000" pitchFamily="2" charset="2"/>
              </a:rPr>
              <a:t>realtime</a:t>
            </a:r>
            <a:r>
              <a:rPr lang="en-US" sz="2400" b="0" i="0" dirty="0">
                <a:solidFill>
                  <a:schemeClr val="accent3">
                    <a:lumMod val="20000"/>
                    <a:lumOff val="80000"/>
                  </a:schemeClr>
                </a:solidFill>
                <a:effectLst/>
                <a:latin typeface="Inter"/>
                <a:sym typeface="Wingdings" panose="05000000000000000000" pitchFamily="2" charset="2"/>
              </a:rPr>
              <a:t> )</a:t>
            </a:r>
            <a:endParaRPr lang="en-US" sz="2400" b="0" i="0" dirty="0">
              <a:solidFill>
                <a:schemeClr val="accent3">
                  <a:lumMod val="20000"/>
                  <a:lumOff val="80000"/>
                </a:schemeClr>
              </a:solidFill>
              <a:effectLst/>
              <a:latin typeface="Inter"/>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102 Processing</a:t>
            </a:r>
            <a:r>
              <a:rPr lang="en-US" sz="2400" b="0" i="0" dirty="0">
                <a:solidFill>
                  <a:schemeClr val="accent3">
                    <a:lumMod val="20000"/>
                    <a:lumOff val="80000"/>
                  </a:schemeClr>
                </a:solidFill>
                <a:effectLst/>
                <a:latin typeface="Inter"/>
              </a:rPr>
              <a:t>: The server is processing the request but has not yet completed it.</a:t>
            </a:r>
          </a:p>
          <a:p>
            <a:pPr marL="12700" marR="5080">
              <a:lnSpc>
                <a:spcPct val="99900"/>
              </a:lnSpc>
              <a:spcBef>
                <a:spcPts val="100"/>
              </a:spcBef>
            </a:pPr>
            <a:endParaRPr lang="en-US" sz="2400" dirty="0">
              <a:solidFill>
                <a:schemeClr val="accent3">
                  <a:lumMod val="20000"/>
                  <a:lumOff val="80000"/>
                </a:schemeClr>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34760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4093428"/>
          </a:xfrm>
          <a:prstGeom prst="rect">
            <a:avLst/>
          </a:prstGeom>
          <a:noFill/>
        </p:spPr>
        <p:txBody>
          <a:bodyPr wrap="square">
            <a:spAutoFit/>
          </a:bodyPr>
          <a:lstStyle/>
          <a:p>
            <a:r>
              <a:rPr lang="en-US" sz="2000" dirty="0">
                <a:solidFill>
                  <a:schemeClr val="accent1">
                    <a:lumMod val="40000"/>
                    <a:lumOff val="60000"/>
                  </a:schemeClr>
                </a:solidFill>
              </a:rPr>
              <a:t>What is a Protected Branch in GitLab?</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dirty="0">
                <a:solidFill>
                  <a:schemeClr val="accent1">
                    <a:lumMod val="40000"/>
                    <a:lumOff val="60000"/>
                  </a:schemeClr>
                </a:solidFill>
              </a:rPr>
              <a:t>A protected branch restricts what users can do with it. Typically used for critical branches like main, master, or production, it helps </a:t>
            </a:r>
            <a:r>
              <a:rPr lang="en-US" sz="2000" dirty="0" err="1">
                <a:solidFill>
                  <a:schemeClr val="accent1">
                    <a:lumMod val="40000"/>
                    <a:lumOff val="60000"/>
                  </a:schemeClr>
                </a:solidFill>
              </a:rPr>
              <a:t>ensure:Only</a:t>
            </a:r>
            <a:r>
              <a:rPr lang="en-US" sz="2000" dirty="0">
                <a:solidFill>
                  <a:schemeClr val="accent1">
                    <a:lumMod val="40000"/>
                    <a:lumOff val="60000"/>
                  </a:schemeClr>
                </a:solidFill>
              </a:rPr>
              <a:t> certain users can </a:t>
            </a:r>
            <a:r>
              <a:rPr lang="en-US" sz="2000" dirty="0" err="1">
                <a:solidFill>
                  <a:schemeClr val="accent1">
                    <a:lumMod val="40000"/>
                    <a:lumOff val="60000"/>
                  </a:schemeClr>
                </a:solidFill>
              </a:rPr>
              <a:t>push.Only</a:t>
            </a:r>
            <a:r>
              <a:rPr lang="en-US" sz="2000" dirty="0">
                <a:solidFill>
                  <a:schemeClr val="accent1">
                    <a:lumMod val="40000"/>
                    <a:lumOff val="60000"/>
                  </a:schemeClr>
                </a:solidFill>
              </a:rPr>
              <a:t> authorized users can merge </a:t>
            </a:r>
            <a:r>
              <a:rPr lang="en-US" sz="2000" dirty="0" err="1">
                <a:solidFill>
                  <a:schemeClr val="accent1">
                    <a:lumMod val="40000"/>
                    <a:lumOff val="60000"/>
                  </a:schemeClr>
                </a:solidFill>
              </a:rPr>
              <a:t>changes.Optional</a:t>
            </a:r>
            <a:r>
              <a:rPr lang="en-US" sz="2000" dirty="0">
                <a:solidFill>
                  <a:schemeClr val="accent1">
                    <a:lumMod val="40000"/>
                    <a:lumOff val="60000"/>
                  </a:schemeClr>
                </a:solidFill>
              </a:rPr>
              <a:t>: Pipelines must pass before merges are </a:t>
            </a:r>
            <a:r>
              <a:rPr lang="en-US" sz="2000" dirty="0" err="1">
                <a:solidFill>
                  <a:schemeClr val="accent1">
                    <a:lumMod val="40000"/>
                    <a:lumOff val="60000"/>
                  </a:schemeClr>
                </a:solidFill>
              </a:rPr>
              <a:t>allowed.Optional</a:t>
            </a:r>
            <a:r>
              <a:rPr lang="en-US" sz="2000" dirty="0">
                <a:solidFill>
                  <a:schemeClr val="accent1">
                    <a:lumMod val="40000"/>
                    <a:lumOff val="60000"/>
                  </a:schemeClr>
                </a:solidFill>
              </a:rPr>
              <a:t>: Code reviews and approvals are enforced.</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p:txBody>
      </p:sp>
    </p:spTree>
    <p:extLst>
      <p:ext uri="{BB962C8B-B14F-4D97-AF65-F5344CB8AC3E}">
        <p14:creationId xmlns:p14="http://schemas.microsoft.com/office/powerpoint/2010/main" val="1213458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err="1"/>
              <a:t>gitlab</a:t>
            </a:r>
            <a:r>
              <a:rPr lang="en-US" sz="4800" dirty="0"/>
              <a:t>-ci</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7171194"/>
          </a:xfrm>
          <a:prstGeom prst="rect">
            <a:avLst/>
          </a:prstGeom>
          <a:noFill/>
        </p:spPr>
        <p:txBody>
          <a:bodyPr wrap="square">
            <a:spAutoFit/>
          </a:bodyPr>
          <a:lstStyle/>
          <a:p>
            <a:r>
              <a:rPr lang="en-US" sz="2000" dirty="0">
                <a:solidFill>
                  <a:schemeClr val="accent1">
                    <a:lumMod val="40000"/>
                    <a:lumOff val="60000"/>
                  </a:schemeClr>
                </a:solidFill>
              </a:rPr>
              <a:t>🛠️ </a:t>
            </a:r>
            <a:r>
              <a:rPr lang="en-US" sz="2000" b="1" dirty="0">
                <a:solidFill>
                  <a:schemeClr val="accent1">
                    <a:lumMod val="40000"/>
                    <a:lumOff val="60000"/>
                  </a:schemeClr>
                </a:solidFill>
              </a:rPr>
              <a:t>What is </a:t>
            </a:r>
            <a:r>
              <a:rPr lang="en-US" sz="2000" b="1" dirty="0" err="1">
                <a:solidFill>
                  <a:schemeClr val="accent1">
                    <a:lumMod val="40000"/>
                    <a:lumOff val="60000"/>
                  </a:schemeClr>
                </a:solidFill>
              </a:rPr>
              <a:t>gitlab</a:t>
            </a:r>
            <a:r>
              <a:rPr lang="en-US" sz="2000" b="1" dirty="0">
                <a:solidFill>
                  <a:schemeClr val="accent1">
                    <a:lumMod val="40000"/>
                    <a:lumOff val="60000"/>
                  </a:schemeClr>
                </a:solidFill>
              </a:rPr>
              <a:t>-ci?</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b="1" dirty="0" err="1">
                <a:solidFill>
                  <a:schemeClr val="accent1">
                    <a:lumMod val="40000"/>
                    <a:lumOff val="60000"/>
                  </a:schemeClr>
                </a:solidFill>
              </a:rPr>
              <a:t>gitlab</a:t>
            </a:r>
            <a:r>
              <a:rPr lang="en-US" sz="2000" b="1" dirty="0">
                <a:solidFill>
                  <a:schemeClr val="accent1">
                    <a:lumMod val="40000"/>
                    <a:lumOff val="60000"/>
                  </a:schemeClr>
                </a:solidFill>
              </a:rPr>
              <a:t>-ci stands for GitLab Continuous Integration — it's the built-in system in GitLab that automates your software workflows like building, testing, and deploying your </a:t>
            </a:r>
            <a:r>
              <a:rPr lang="en-US" sz="2000" b="1" dirty="0" err="1">
                <a:solidFill>
                  <a:schemeClr val="accent1">
                    <a:lumMod val="40000"/>
                    <a:lumOff val="60000"/>
                  </a:schemeClr>
                </a:solidFill>
              </a:rPr>
              <a:t>code.It's</a:t>
            </a:r>
            <a:r>
              <a:rPr lang="en-US" sz="2000" b="1" dirty="0">
                <a:solidFill>
                  <a:schemeClr val="accent1">
                    <a:lumMod val="40000"/>
                    <a:lumOff val="60000"/>
                  </a:schemeClr>
                </a:solidFill>
              </a:rPr>
              <a:t> all powered by a special file in your repo called:   .</a:t>
            </a:r>
            <a:r>
              <a:rPr lang="en-US" sz="2000" b="1" dirty="0" err="1">
                <a:solidFill>
                  <a:schemeClr val="accent1">
                    <a:lumMod val="40000"/>
                    <a:lumOff val="60000"/>
                  </a:schemeClr>
                </a:solidFill>
              </a:rPr>
              <a:t>gitlab-ci.yml</a:t>
            </a:r>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p:txBody>
      </p:sp>
      <p:pic>
        <p:nvPicPr>
          <p:cNvPr id="9" name="Picture 8">
            <a:extLst>
              <a:ext uri="{FF2B5EF4-FFF2-40B4-BE49-F238E27FC236}">
                <a16:creationId xmlns:a16="http://schemas.microsoft.com/office/drawing/2014/main" id="{9396BF9C-684C-6921-FE4B-E8338A19F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0" y="4921250"/>
            <a:ext cx="12496799" cy="3543482"/>
          </a:xfrm>
          <a:prstGeom prst="rect">
            <a:avLst/>
          </a:prstGeom>
        </p:spPr>
      </p:pic>
    </p:spTree>
    <p:extLst>
      <p:ext uri="{BB962C8B-B14F-4D97-AF65-F5344CB8AC3E}">
        <p14:creationId xmlns:p14="http://schemas.microsoft.com/office/powerpoint/2010/main" val="2027416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Runner</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682750" y="2354113"/>
            <a:ext cx="13876048" cy="12895838"/>
          </a:xfrm>
          <a:prstGeom prst="rect">
            <a:avLst/>
          </a:prstGeom>
          <a:noFill/>
        </p:spPr>
        <p:txBody>
          <a:bodyPr wrap="square">
            <a:spAutoFit/>
          </a:bodyPr>
          <a:lstStyle/>
          <a:p>
            <a:r>
              <a:rPr lang="en-US" sz="2000" dirty="0">
                <a:solidFill>
                  <a:schemeClr val="accent1">
                    <a:lumMod val="40000"/>
                    <a:lumOff val="60000"/>
                  </a:schemeClr>
                </a:solidFill>
              </a:rPr>
              <a:t>🛠️ </a:t>
            </a:r>
            <a:r>
              <a:rPr lang="en-US" sz="2800" b="1" dirty="0">
                <a:solidFill>
                  <a:schemeClr val="accent1">
                    <a:lumMod val="40000"/>
                    <a:lumOff val="60000"/>
                  </a:schemeClr>
                </a:solidFill>
              </a:rPr>
              <a:t>What is Gitlab Runner?</a:t>
            </a: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r>
              <a:rPr lang="en-US" sz="2000" b="1" dirty="0">
                <a:solidFill>
                  <a:schemeClr val="accent1">
                    <a:lumMod val="40000"/>
                    <a:lumOff val="60000"/>
                  </a:schemeClr>
                </a:solidFill>
              </a:rPr>
              <a:t> </a:t>
            </a:r>
          </a:p>
          <a:p>
            <a:r>
              <a:rPr lang="en-US" sz="2000" dirty="0">
                <a:solidFill>
                  <a:schemeClr val="accent1">
                    <a:lumMod val="40000"/>
                    <a:lumOff val="60000"/>
                  </a:schemeClr>
                </a:solidFill>
              </a:rPr>
              <a:t>A GitLab Runner is a lightweight agent (a program) that runs the jobs you define in your .</a:t>
            </a:r>
            <a:r>
              <a:rPr lang="en-US" sz="2000" dirty="0" err="1">
                <a:solidFill>
                  <a:schemeClr val="accent1">
                    <a:lumMod val="40000"/>
                    <a:lumOff val="60000"/>
                  </a:schemeClr>
                </a:solidFill>
              </a:rPr>
              <a:t>gitlab-ci.yml</a:t>
            </a:r>
            <a:r>
              <a:rPr lang="en-US" sz="2000" dirty="0">
                <a:solidFill>
                  <a:schemeClr val="accent1">
                    <a:lumMod val="40000"/>
                    <a:lumOff val="60000"/>
                  </a:schemeClr>
                </a:solidFill>
              </a:rPr>
              <a:t> </a:t>
            </a:r>
            <a:r>
              <a:rPr lang="en-US" sz="2000" dirty="0" err="1">
                <a:solidFill>
                  <a:schemeClr val="accent1">
                    <a:lumMod val="40000"/>
                    <a:lumOff val="60000"/>
                  </a:schemeClr>
                </a:solidFill>
              </a:rPr>
              <a:t>file.You</a:t>
            </a:r>
            <a:r>
              <a:rPr lang="en-US" sz="2000" dirty="0">
                <a:solidFill>
                  <a:schemeClr val="accent1">
                    <a:lumMod val="40000"/>
                    <a:lumOff val="60000"/>
                  </a:schemeClr>
                </a:solidFill>
              </a:rPr>
              <a:t> can think of it as the worker that GitLab sends your jobs to. Without a runner, your CI/CD pipeline can’t actually do anything.</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dirty="0">
                <a:solidFill>
                  <a:schemeClr val="accent1">
                    <a:lumMod val="40000"/>
                    <a:lumOff val="60000"/>
                  </a:schemeClr>
                </a:solidFill>
              </a:rPr>
              <a:t>🧱 </a:t>
            </a:r>
            <a:r>
              <a:rPr lang="en-US" sz="2400" b="1" dirty="0">
                <a:solidFill>
                  <a:schemeClr val="accent1">
                    <a:lumMod val="40000"/>
                    <a:lumOff val="60000"/>
                  </a:schemeClr>
                </a:solidFill>
              </a:rPr>
              <a:t>What is a Job in GitLab?</a:t>
            </a:r>
          </a:p>
          <a:p>
            <a:endParaRPr lang="en-US" sz="2000" b="1" dirty="0">
              <a:solidFill>
                <a:schemeClr val="accent1">
                  <a:lumMod val="40000"/>
                  <a:lumOff val="60000"/>
                </a:schemeClr>
              </a:solidFill>
            </a:endParaRPr>
          </a:p>
          <a:p>
            <a:r>
              <a:rPr lang="en-US" sz="2000" b="1" dirty="0">
                <a:solidFill>
                  <a:schemeClr val="accent1">
                    <a:lumMod val="40000"/>
                    <a:lumOff val="60000"/>
                  </a:schemeClr>
                </a:solidFill>
              </a:rPr>
              <a:t>A job is a single task you want GitLab to perform — like running tests, building a Docker image, or deploying your app.</a:t>
            </a: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p:txBody>
      </p:sp>
      <p:pic>
        <p:nvPicPr>
          <p:cNvPr id="10" name="Picture 9">
            <a:extLst>
              <a:ext uri="{FF2B5EF4-FFF2-40B4-BE49-F238E27FC236}">
                <a16:creationId xmlns:a16="http://schemas.microsoft.com/office/drawing/2014/main" id="{2F0300D5-4203-C5A8-A546-62021EC43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931" y="4501292"/>
            <a:ext cx="12670243" cy="2800494"/>
          </a:xfrm>
          <a:prstGeom prst="rect">
            <a:avLst/>
          </a:prstGeom>
        </p:spPr>
      </p:pic>
    </p:spTree>
    <p:extLst>
      <p:ext uri="{BB962C8B-B14F-4D97-AF65-F5344CB8AC3E}">
        <p14:creationId xmlns:p14="http://schemas.microsoft.com/office/powerpoint/2010/main" val="2045420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461665"/>
          </a:xfrm>
          <a:prstGeom prst="rect">
            <a:avLst/>
          </a:prstGeom>
          <a:noFill/>
        </p:spPr>
        <p:txBody>
          <a:bodyPr wrap="square">
            <a:spAutoFit/>
          </a:bodyPr>
          <a:lstStyle/>
          <a:p>
            <a:endParaRPr lang="en-US" sz="2400" dirty="0">
              <a:solidFill>
                <a:schemeClr val="tx2">
                  <a:lumMod val="60000"/>
                  <a:lumOff val="40000"/>
                </a:schemeClr>
              </a:solidFill>
            </a:endParaRPr>
          </a:p>
        </p:txBody>
      </p:sp>
      <p:pic>
        <p:nvPicPr>
          <p:cNvPr id="6" name="Picture 5">
            <a:extLst>
              <a:ext uri="{FF2B5EF4-FFF2-40B4-BE49-F238E27FC236}">
                <a16:creationId xmlns:a16="http://schemas.microsoft.com/office/drawing/2014/main" id="{19CE2489-FD8F-B5DC-C3C1-2C5A2AC66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2341108"/>
            <a:ext cx="13639800" cy="6934200"/>
          </a:xfrm>
          <a:prstGeom prst="rect">
            <a:avLst/>
          </a:prstGeom>
        </p:spPr>
      </p:pic>
    </p:spTree>
    <p:extLst>
      <p:ext uri="{BB962C8B-B14F-4D97-AF65-F5344CB8AC3E}">
        <p14:creationId xmlns:p14="http://schemas.microsoft.com/office/powerpoint/2010/main" val="2386749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461665"/>
          </a:xfrm>
          <a:prstGeom prst="rect">
            <a:avLst/>
          </a:prstGeom>
          <a:noFill/>
        </p:spPr>
        <p:txBody>
          <a:bodyPr wrap="square">
            <a:spAutoFit/>
          </a:bodyPr>
          <a:lstStyle/>
          <a:p>
            <a:endParaRPr lang="en-US" sz="2400" dirty="0">
              <a:solidFill>
                <a:schemeClr val="tx2">
                  <a:lumMod val="60000"/>
                  <a:lumOff val="40000"/>
                </a:schemeClr>
              </a:solidFill>
            </a:endParaRPr>
          </a:p>
        </p:txBody>
      </p:sp>
      <p:pic>
        <p:nvPicPr>
          <p:cNvPr id="7" name="Picture 6">
            <a:extLst>
              <a:ext uri="{FF2B5EF4-FFF2-40B4-BE49-F238E27FC236}">
                <a16:creationId xmlns:a16="http://schemas.microsoft.com/office/drawing/2014/main" id="{DF172C7A-7213-73CB-BBF9-ED68BD046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50" y="2254250"/>
            <a:ext cx="11506200" cy="6934200"/>
          </a:xfrm>
          <a:prstGeom prst="rect">
            <a:avLst/>
          </a:prstGeom>
        </p:spPr>
      </p:pic>
    </p:spTree>
    <p:extLst>
      <p:ext uri="{BB962C8B-B14F-4D97-AF65-F5344CB8AC3E}">
        <p14:creationId xmlns:p14="http://schemas.microsoft.com/office/powerpoint/2010/main" val="2594736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6740307"/>
          </a:xfrm>
          <a:prstGeom prst="rect">
            <a:avLst/>
          </a:prstGeom>
          <a:noFill/>
        </p:spPr>
        <p:txBody>
          <a:bodyPr wrap="square">
            <a:spAutoFit/>
          </a:bodyPr>
          <a:lstStyle/>
          <a:p>
            <a:r>
              <a:rPr lang="en-US" sz="2400" b="1" dirty="0">
                <a:solidFill>
                  <a:schemeClr val="tx2">
                    <a:lumMod val="60000"/>
                    <a:lumOff val="40000"/>
                  </a:schemeClr>
                </a:solidFill>
              </a:rPr>
              <a:t>CI (Continuous Integration)</a:t>
            </a:r>
          </a:p>
          <a:p>
            <a:r>
              <a:rPr lang="en-US" sz="2400" dirty="0">
                <a:solidFill>
                  <a:schemeClr val="tx2">
                    <a:lumMod val="60000"/>
                    <a:lumOff val="40000"/>
                  </a:schemeClr>
                </a:solidFill>
              </a:rPr>
              <a:t>👉 </a:t>
            </a:r>
            <a:r>
              <a:rPr lang="en-US" sz="2400" b="1" dirty="0">
                <a:solidFill>
                  <a:schemeClr val="tx2">
                    <a:lumMod val="60000"/>
                    <a:lumOff val="40000"/>
                  </a:schemeClr>
                </a:solidFill>
              </a:rPr>
              <a:t>CI is the process of automatically building and testing code whenever a developer pushes changes to a repository.</a:t>
            </a:r>
            <a:endParaRPr lang="en-US" sz="2400" dirty="0">
              <a:solidFill>
                <a:schemeClr val="tx2">
                  <a:lumMod val="60000"/>
                  <a:lumOff val="40000"/>
                </a:schemeClr>
              </a:solidFill>
            </a:endParaRPr>
          </a:p>
          <a:p>
            <a:r>
              <a:rPr lang="en-US" sz="2400" b="1" dirty="0">
                <a:solidFill>
                  <a:schemeClr val="tx2">
                    <a:lumMod val="60000"/>
                    <a:lumOff val="40000"/>
                  </a:schemeClr>
                </a:solidFill>
              </a:rPr>
              <a:t>Steps in CI:</a:t>
            </a:r>
          </a:p>
          <a:p>
            <a:pPr>
              <a:buFont typeface="+mj-lt"/>
              <a:buAutoNum type="arabicPeriod"/>
            </a:pPr>
            <a:r>
              <a:rPr lang="en-US" sz="2400" b="1" dirty="0">
                <a:solidFill>
                  <a:schemeClr val="tx2">
                    <a:lumMod val="60000"/>
                    <a:lumOff val="40000"/>
                  </a:schemeClr>
                </a:solidFill>
              </a:rPr>
              <a:t>Developers commit code</a:t>
            </a:r>
            <a:r>
              <a:rPr lang="en-US" sz="2400" dirty="0">
                <a:solidFill>
                  <a:schemeClr val="tx2">
                    <a:lumMod val="60000"/>
                    <a:lumOff val="40000"/>
                  </a:schemeClr>
                </a:solidFill>
              </a:rPr>
              <a:t> to a Git repository (GitHub, GitLab, Bitbucket).</a:t>
            </a:r>
          </a:p>
          <a:p>
            <a:pPr>
              <a:buFont typeface="+mj-lt"/>
              <a:buAutoNum type="arabicPeriod"/>
            </a:pPr>
            <a:r>
              <a:rPr lang="en-US" sz="2400" b="1" dirty="0">
                <a:solidFill>
                  <a:schemeClr val="tx2">
                    <a:lumMod val="60000"/>
                    <a:lumOff val="40000"/>
                  </a:schemeClr>
                </a:solidFill>
              </a:rPr>
              <a:t>Automated build and test</a:t>
            </a:r>
            <a:r>
              <a:rPr lang="en-US" sz="2400" dirty="0">
                <a:solidFill>
                  <a:schemeClr val="tx2">
                    <a:lumMod val="60000"/>
                    <a:lumOff val="40000"/>
                  </a:schemeClr>
                </a:solidFill>
              </a:rPr>
              <a:t> process runs (e.g., unit tests, linting).</a:t>
            </a:r>
          </a:p>
          <a:p>
            <a:pPr>
              <a:buFont typeface="+mj-lt"/>
              <a:buAutoNum type="arabicPeriod"/>
            </a:pPr>
            <a:r>
              <a:rPr lang="en-US" sz="2400" b="1" dirty="0">
                <a:solidFill>
                  <a:schemeClr val="tx2">
                    <a:lumMod val="60000"/>
                    <a:lumOff val="40000"/>
                  </a:schemeClr>
                </a:solidFill>
              </a:rPr>
              <a:t>Feedback is given</a:t>
            </a:r>
            <a:r>
              <a:rPr lang="en-US" sz="2400" dirty="0">
                <a:solidFill>
                  <a:schemeClr val="tx2">
                    <a:lumMod val="60000"/>
                    <a:lumOff val="40000"/>
                  </a:schemeClr>
                </a:solidFill>
              </a:rPr>
              <a:t> (pass/fail status, test results).</a:t>
            </a:r>
          </a:p>
          <a:p>
            <a:pPr>
              <a:buFont typeface="+mj-lt"/>
              <a:buAutoNum type="arabicPeriod"/>
            </a:pPr>
            <a:r>
              <a:rPr lang="en-US" sz="2400" b="1" dirty="0">
                <a:solidFill>
                  <a:schemeClr val="tx2">
                    <a:lumMod val="60000"/>
                    <a:lumOff val="40000"/>
                  </a:schemeClr>
                </a:solidFill>
              </a:rPr>
              <a:t>If successful, the code is merged into the main branch.</a:t>
            </a:r>
          </a:p>
          <a:p>
            <a:pPr>
              <a:buFont typeface="+mj-lt"/>
              <a:buAutoNum type="arabicPeriod"/>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CI:</a:t>
            </a:r>
          </a:p>
          <a:p>
            <a:r>
              <a:rPr lang="en-US" sz="2400" dirty="0">
                <a:solidFill>
                  <a:schemeClr val="tx2">
                    <a:lumMod val="60000"/>
                    <a:lumOff val="40000"/>
                  </a:schemeClr>
                </a:solidFill>
              </a:rPr>
              <a:t>✅ Detects bugs early.</a:t>
            </a:r>
            <a:br>
              <a:rPr lang="en-US" sz="2400" dirty="0">
                <a:solidFill>
                  <a:schemeClr val="tx2">
                    <a:lumMod val="60000"/>
                    <a:lumOff val="40000"/>
                  </a:schemeClr>
                </a:solidFill>
              </a:rPr>
            </a:br>
            <a:r>
              <a:rPr lang="en-US" sz="2400" dirty="0">
                <a:solidFill>
                  <a:schemeClr val="tx2">
                    <a:lumMod val="60000"/>
                    <a:lumOff val="40000"/>
                  </a:schemeClr>
                </a:solidFill>
              </a:rPr>
              <a:t>✅ Ensures code consistency.</a:t>
            </a:r>
            <a:br>
              <a:rPr lang="en-US" sz="2400" dirty="0">
                <a:solidFill>
                  <a:schemeClr val="tx2">
                    <a:lumMod val="60000"/>
                    <a:lumOff val="40000"/>
                  </a:schemeClr>
                </a:solidFill>
              </a:rPr>
            </a:br>
            <a:r>
              <a:rPr lang="en-US" sz="2400" dirty="0">
                <a:solidFill>
                  <a:schemeClr val="tx2">
                    <a:lumMod val="60000"/>
                    <a:lumOff val="40000"/>
                  </a:schemeClr>
                </a:solidFill>
              </a:rPr>
              <a:t>✅ Automates testing to prevent breaking changes.</a:t>
            </a:r>
          </a:p>
        </p:txBody>
      </p:sp>
    </p:spTree>
    <p:extLst>
      <p:ext uri="{BB962C8B-B14F-4D97-AF65-F5344CB8AC3E}">
        <p14:creationId xmlns:p14="http://schemas.microsoft.com/office/powerpoint/2010/main" val="6844655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6001643"/>
          </a:xfrm>
          <a:prstGeom prst="rect">
            <a:avLst/>
          </a:prstGeom>
          <a:noFill/>
        </p:spPr>
        <p:txBody>
          <a:bodyPr wrap="square">
            <a:spAutoFit/>
          </a:bodyPr>
          <a:lstStyle/>
          <a:p>
            <a:r>
              <a:rPr lang="en-US" sz="2400" b="1" dirty="0">
                <a:solidFill>
                  <a:schemeClr val="tx2">
                    <a:lumMod val="60000"/>
                    <a:lumOff val="40000"/>
                  </a:schemeClr>
                </a:solidFill>
              </a:rPr>
              <a:t>CD (Continuous Delivery &amp; Deployment)</a:t>
            </a:r>
          </a:p>
          <a:p>
            <a:r>
              <a:rPr lang="en-US" sz="2400" b="1" dirty="0">
                <a:solidFill>
                  <a:schemeClr val="tx2">
                    <a:lumMod val="60000"/>
                    <a:lumOff val="40000"/>
                  </a:schemeClr>
                </a:solidFill>
              </a:rPr>
              <a:t>Continuous Delivery</a:t>
            </a:r>
          </a:p>
          <a:p>
            <a:r>
              <a:rPr lang="en-US" sz="2400" dirty="0">
                <a:solidFill>
                  <a:schemeClr val="tx2">
                    <a:lumMod val="60000"/>
                    <a:lumOff val="40000"/>
                  </a:schemeClr>
                </a:solidFill>
              </a:rPr>
              <a:t>👉 </a:t>
            </a:r>
            <a:r>
              <a:rPr lang="en-US" sz="2400" b="1" dirty="0">
                <a:solidFill>
                  <a:schemeClr val="tx2">
                    <a:lumMod val="60000"/>
                    <a:lumOff val="40000"/>
                  </a:schemeClr>
                </a:solidFill>
              </a:rPr>
              <a:t>CD ensures that every change is tested and ready for deployment at any time.</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After passing CI, the new version is </a:t>
            </a:r>
            <a:r>
              <a:rPr lang="en-US" sz="2400" b="1" dirty="0">
                <a:solidFill>
                  <a:schemeClr val="tx2">
                    <a:lumMod val="60000"/>
                    <a:lumOff val="40000"/>
                  </a:schemeClr>
                </a:solidFill>
              </a:rPr>
              <a:t>prepared for deployment</a:t>
            </a:r>
            <a:r>
              <a:rPr lang="en-US" sz="2400" dirty="0">
                <a:solidFill>
                  <a:schemeClr val="tx2">
                    <a:lumMod val="60000"/>
                    <a:lumOff val="40000"/>
                  </a:schemeClr>
                </a:solidFill>
              </a:rPr>
              <a:t> but requires </a:t>
            </a:r>
            <a:r>
              <a:rPr lang="en-US" sz="2400" b="1" dirty="0">
                <a:solidFill>
                  <a:schemeClr val="tx2">
                    <a:lumMod val="60000"/>
                    <a:lumOff val="40000"/>
                  </a:schemeClr>
                </a:solidFill>
              </a:rPr>
              <a:t>manual approval</a:t>
            </a:r>
            <a:r>
              <a:rPr lang="en-US" sz="2400" dirty="0">
                <a:solidFill>
                  <a:schemeClr val="tx2">
                    <a:lumMod val="60000"/>
                    <a:lumOff val="40000"/>
                  </a:schemeClr>
                </a:solidFill>
              </a:rPr>
              <a:t> before going live.</a:t>
            </a:r>
          </a:p>
          <a:p>
            <a:r>
              <a:rPr lang="en-US" sz="2400" b="1" dirty="0">
                <a:solidFill>
                  <a:schemeClr val="tx2">
                    <a:lumMod val="60000"/>
                    <a:lumOff val="40000"/>
                  </a:schemeClr>
                </a:solidFill>
              </a:rPr>
              <a:t>Continuous Deployment</a:t>
            </a:r>
          </a:p>
          <a:p>
            <a:r>
              <a:rPr lang="en-US" sz="2400" dirty="0">
                <a:solidFill>
                  <a:schemeClr val="tx2">
                    <a:lumMod val="60000"/>
                    <a:lumOff val="40000"/>
                  </a:schemeClr>
                </a:solidFill>
              </a:rPr>
              <a:t>👉 </a:t>
            </a:r>
            <a:r>
              <a:rPr lang="en-US" sz="2400" b="1" dirty="0">
                <a:solidFill>
                  <a:schemeClr val="tx2">
                    <a:lumMod val="60000"/>
                    <a:lumOff val="40000"/>
                  </a:schemeClr>
                </a:solidFill>
              </a:rPr>
              <a:t>Every change that passes testing is automatically deployed to production without manual intervention.</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Used in </a:t>
            </a:r>
            <a:r>
              <a:rPr lang="en-US" sz="2400" b="1" dirty="0">
                <a:solidFill>
                  <a:schemeClr val="tx2">
                    <a:lumMod val="60000"/>
                    <a:lumOff val="40000"/>
                  </a:schemeClr>
                </a:solidFill>
              </a:rPr>
              <a:t>highly automated environments</a:t>
            </a:r>
            <a:r>
              <a:rPr lang="en-US" sz="2400" dirty="0">
                <a:solidFill>
                  <a:schemeClr val="tx2">
                    <a:lumMod val="60000"/>
                    <a:lumOff val="40000"/>
                  </a:schemeClr>
                </a:solidFill>
              </a:rPr>
              <a:t> where frequent releases are required.</a:t>
            </a:r>
          </a:p>
          <a:p>
            <a:pPr>
              <a:buFont typeface="Arial" panose="020B0604020202020204" pitchFamily="34" charset="0"/>
              <a:buChar char="•"/>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CD:</a:t>
            </a:r>
          </a:p>
          <a:p>
            <a:r>
              <a:rPr lang="en-US" sz="2400" dirty="0">
                <a:solidFill>
                  <a:schemeClr val="tx2">
                    <a:lumMod val="60000"/>
                    <a:lumOff val="40000"/>
                  </a:schemeClr>
                </a:solidFill>
              </a:rPr>
              <a:t>✅ Reduces time to release new features.</a:t>
            </a:r>
            <a:br>
              <a:rPr lang="en-US" sz="2400" dirty="0">
                <a:solidFill>
                  <a:schemeClr val="tx2">
                    <a:lumMod val="60000"/>
                    <a:lumOff val="40000"/>
                  </a:schemeClr>
                </a:solidFill>
              </a:rPr>
            </a:br>
            <a:r>
              <a:rPr lang="en-US" sz="2400" dirty="0">
                <a:solidFill>
                  <a:schemeClr val="tx2">
                    <a:lumMod val="60000"/>
                    <a:lumOff val="40000"/>
                  </a:schemeClr>
                </a:solidFill>
              </a:rPr>
              <a:t>✅ Eliminates manual deployment errors.</a:t>
            </a:r>
            <a:br>
              <a:rPr lang="en-US" sz="2400" dirty="0">
                <a:solidFill>
                  <a:schemeClr val="tx2">
                    <a:lumMod val="60000"/>
                    <a:lumOff val="40000"/>
                  </a:schemeClr>
                </a:solidFill>
              </a:rPr>
            </a:br>
            <a:r>
              <a:rPr lang="en-US" sz="2400" dirty="0">
                <a:solidFill>
                  <a:schemeClr val="tx2">
                    <a:lumMod val="60000"/>
                    <a:lumOff val="40000"/>
                  </a:schemeClr>
                </a:solidFill>
              </a:rPr>
              <a:t>✅ Ensures a stable and consistent release process.</a:t>
            </a:r>
          </a:p>
        </p:txBody>
      </p:sp>
    </p:spTree>
    <p:extLst>
      <p:ext uri="{BB962C8B-B14F-4D97-AF65-F5344CB8AC3E}">
        <p14:creationId xmlns:p14="http://schemas.microsoft.com/office/powerpoint/2010/main" val="6081882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solidFill>
                  <a:schemeClr val="accent2">
                    <a:lumMod val="75000"/>
                  </a:schemeClr>
                </a:solidFill>
              </a:rPr>
              <a:t>Databases </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2139950" y="2201137"/>
            <a:ext cx="14478000" cy="7109639"/>
          </a:xfrm>
          <a:prstGeom prst="rect">
            <a:avLst/>
          </a:prstGeom>
          <a:noFill/>
        </p:spPr>
        <p:txBody>
          <a:bodyPr wrap="square">
            <a:spAutoFit/>
          </a:bodyPr>
          <a:lstStyle/>
          <a:p>
            <a:r>
              <a:rPr lang="en-US" sz="2400" dirty="0">
                <a:solidFill>
                  <a:schemeClr val="accent2">
                    <a:lumMod val="60000"/>
                    <a:lumOff val="40000"/>
                  </a:schemeClr>
                </a:solidFill>
              </a:rPr>
              <a:t>What is a Database?</a:t>
            </a:r>
          </a:p>
          <a:p>
            <a:endParaRPr lang="en-US" sz="2400" dirty="0">
              <a:solidFill>
                <a:schemeClr val="accent2">
                  <a:lumMod val="60000"/>
                  <a:lumOff val="40000"/>
                </a:schemeClr>
              </a:solidFill>
            </a:endParaRPr>
          </a:p>
          <a:p>
            <a:r>
              <a:rPr lang="en-US" sz="2400" dirty="0">
                <a:solidFill>
                  <a:schemeClr val="accent2">
                    <a:lumMod val="60000"/>
                    <a:lumOff val="40000"/>
                  </a:schemeClr>
                </a:solidFill>
              </a:rPr>
              <a:t>A database is an organized collection of data, stored and accessed </a:t>
            </a:r>
          </a:p>
          <a:p>
            <a:endParaRPr lang="en-US" sz="2400" dirty="0">
              <a:solidFill>
                <a:schemeClr val="accent2">
                  <a:lumMod val="60000"/>
                  <a:lumOff val="40000"/>
                </a:schemeClr>
              </a:solidFill>
            </a:endParaRPr>
          </a:p>
          <a:p>
            <a:pPr>
              <a:buFont typeface="Arial" panose="020B0604020202020204" pitchFamily="34" charset="0"/>
              <a:buChar char="•"/>
            </a:pPr>
            <a:endParaRPr lang="en-US" sz="2400" dirty="0">
              <a:solidFill>
                <a:schemeClr val="accent2">
                  <a:lumMod val="60000"/>
                  <a:lumOff val="40000"/>
                </a:schemeClr>
              </a:solidFill>
            </a:endParaRPr>
          </a:p>
          <a:p>
            <a:pPr marL="742950" lvl="1" indent="-285750">
              <a:buFont typeface="Arial" panose="020B0604020202020204" pitchFamily="34" charset="0"/>
              <a:buChar char="•"/>
            </a:pPr>
            <a:r>
              <a:rPr lang="en-US" sz="2400" b="1" dirty="0">
                <a:solidFill>
                  <a:schemeClr val="accent2">
                    <a:lumMod val="60000"/>
                    <a:lumOff val="40000"/>
                  </a:schemeClr>
                </a:solidFill>
              </a:rPr>
              <a:t>Components of MySQL:</a:t>
            </a:r>
            <a:endParaRPr lang="en-US" sz="2400" dirty="0">
              <a:solidFill>
                <a:schemeClr val="accent2">
                  <a:lumMod val="60000"/>
                  <a:lumOff val="40000"/>
                </a:schemeClr>
              </a:solidFill>
            </a:endParaRPr>
          </a:p>
          <a:p>
            <a:pPr marL="1143000" lvl="2" indent="-228600">
              <a:buFont typeface="Arial" panose="020B0604020202020204" pitchFamily="34" charset="0"/>
              <a:buChar char="•"/>
            </a:pPr>
            <a:r>
              <a:rPr lang="en-US" sz="2400" dirty="0">
                <a:solidFill>
                  <a:schemeClr val="accent2">
                    <a:lumMod val="60000"/>
                    <a:lumOff val="40000"/>
                  </a:schemeClr>
                </a:solidFill>
              </a:rPr>
              <a:t>MySQL Server.</a:t>
            </a:r>
          </a:p>
          <a:p>
            <a:pPr marL="1143000" lvl="2" indent="-228600">
              <a:buFont typeface="Arial" panose="020B0604020202020204" pitchFamily="34" charset="0"/>
              <a:buChar char="•"/>
            </a:pPr>
            <a:r>
              <a:rPr lang="en-US" sz="2400" dirty="0">
                <a:solidFill>
                  <a:schemeClr val="accent2">
                    <a:lumMod val="60000"/>
                    <a:lumOff val="40000"/>
                  </a:schemeClr>
                </a:solidFill>
              </a:rPr>
              <a:t>MySQL Client (Command Line, Workbench).</a:t>
            </a:r>
          </a:p>
          <a:p>
            <a:pPr marL="1143000" lvl="2" indent="-228600">
              <a:buFont typeface="Arial" panose="020B0604020202020204" pitchFamily="34" charset="0"/>
              <a:buChar char="•"/>
            </a:pPr>
            <a:r>
              <a:rPr lang="en-US" sz="2400" dirty="0">
                <a:solidFill>
                  <a:schemeClr val="accent2">
                    <a:lumMod val="60000"/>
                    <a:lumOff val="40000"/>
                  </a:schemeClr>
                </a:solidFill>
              </a:rPr>
              <a:t>Database, Tables, and Records.</a:t>
            </a:r>
          </a:p>
          <a:p>
            <a:pPr marL="914400" lvl="2"/>
            <a:endParaRPr lang="en-US" sz="2400" dirty="0">
              <a:solidFill>
                <a:schemeClr val="accent2">
                  <a:lumMod val="60000"/>
                  <a:lumOff val="40000"/>
                </a:schemeClr>
              </a:solidFill>
            </a:endParaRPr>
          </a:p>
          <a:p>
            <a:r>
              <a:rPr lang="en-US" sz="2400" dirty="0">
                <a:solidFill>
                  <a:schemeClr val="tx2">
                    <a:lumMod val="60000"/>
                    <a:lumOff val="40000"/>
                  </a:schemeClr>
                </a:solidFill>
              </a:rPr>
              <a:t>Sample </a:t>
            </a:r>
            <a:r>
              <a:rPr lang="en-US" sz="2400" dirty="0" err="1">
                <a:solidFill>
                  <a:schemeClr val="tx2">
                    <a:lumMod val="60000"/>
                    <a:lumOff val="40000"/>
                  </a:schemeClr>
                </a:solidFill>
              </a:rPr>
              <a:t>mysql</a:t>
            </a:r>
            <a:r>
              <a:rPr lang="en-US" sz="2400" dirty="0">
                <a:solidFill>
                  <a:schemeClr val="tx2">
                    <a:lumMod val="60000"/>
                    <a:lumOff val="40000"/>
                  </a:schemeClr>
                </a:solidFill>
              </a:rPr>
              <a:t> code</a:t>
            </a:r>
          </a:p>
          <a:p>
            <a:endParaRPr lang="en-US" sz="2400" dirty="0">
              <a:solidFill>
                <a:schemeClr val="tx2">
                  <a:lumMod val="60000"/>
                  <a:lumOff val="40000"/>
                </a:schemeClr>
              </a:solidFill>
            </a:endParaRPr>
          </a:p>
          <a:p>
            <a:r>
              <a:rPr lang="en-US" sz="2400" dirty="0">
                <a:solidFill>
                  <a:schemeClr val="tx2">
                    <a:lumMod val="60000"/>
                    <a:lumOff val="40000"/>
                  </a:schemeClr>
                </a:solidFill>
              </a:rPr>
              <a:t>CREATE TABLE students (</a:t>
            </a:r>
          </a:p>
          <a:p>
            <a:r>
              <a:rPr lang="en-US" sz="2400" dirty="0">
                <a:solidFill>
                  <a:schemeClr val="tx2">
                    <a:lumMod val="60000"/>
                    <a:lumOff val="40000"/>
                  </a:schemeClr>
                </a:solidFill>
              </a:rPr>
              <a:t>  id INT AUTO_INCREMENT PRIMARY KEY,</a:t>
            </a:r>
          </a:p>
          <a:p>
            <a:r>
              <a:rPr lang="en-US" sz="2400" dirty="0">
                <a:solidFill>
                  <a:schemeClr val="tx2">
                    <a:lumMod val="60000"/>
                    <a:lumOff val="40000"/>
                  </a:schemeClr>
                </a:solidFill>
              </a:rPr>
              <a:t>  name VARCHAR(100),</a:t>
            </a:r>
          </a:p>
          <a:p>
            <a:r>
              <a:rPr lang="en-US" sz="2400" dirty="0">
                <a:solidFill>
                  <a:schemeClr val="tx2">
                    <a:lumMod val="60000"/>
                    <a:lumOff val="40000"/>
                  </a:schemeClr>
                </a:solidFill>
              </a:rPr>
              <a:t>  age INT,</a:t>
            </a:r>
          </a:p>
          <a:p>
            <a:r>
              <a:rPr lang="en-US" sz="2400" dirty="0">
                <a:solidFill>
                  <a:schemeClr val="tx2">
                    <a:lumMod val="60000"/>
                    <a:lumOff val="40000"/>
                  </a:schemeClr>
                </a:solidFill>
              </a:rPr>
              <a:t>  grade CHAR(1)</a:t>
            </a:r>
          </a:p>
          <a:p>
            <a:r>
              <a:rPr lang="en-US" sz="2400" dirty="0">
                <a:solidFill>
                  <a:schemeClr val="tx2">
                    <a:lumMod val="60000"/>
                    <a:lumOff val="40000"/>
                  </a:schemeClr>
                </a:solidFill>
              </a:rPr>
              <a:t>);</a:t>
            </a:r>
          </a:p>
          <a:p>
            <a:endParaRPr lang="en-US" sz="2400" dirty="0">
              <a:solidFill>
                <a:schemeClr val="tx2">
                  <a:lumMod val="60000"/>
                  <a:lumOff val="40000"/>
                </a:schemeClr>
              </a:solidFill>
            </a:endParaRPr>
          </a:p>
        </p:txBody>
      </p:sp>
    </p:spTree>
    <p:extLst>
      <p:ext uri="{BB962C8B-B14F-4D97-AF65-F5344CB8AC3E}">
        <p14:creationId xmlns:p14="http://schemas.microsoft.com/office/powerpoint/2010/main" val="7558613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err="1">
                <a:solidFill>
                  <a:schemeClr val="accent2">
                    <a:lumMod val="75000"/>
                  </a:schemeClr>
                </a:solidFill>
              </a:rPr>
              <a:t>mysql</a:t>
            </a:r>
            <a:r>
              <a:rPr lang="en-US" sz="4800" dirty="0">
                <a:solidFill>
                  <a:schemeClr val="accent2">
                    <a:lumMod val="75000"/>
                  </a:schemeClr>
                </a:solidFill>
              </a:rPr>
              <a:t> vs </a:t>
            </a:r>
            <a:r>
              <a:rPr lang="en-US" sz="4800" dirty="0" err="1">
                <a:solidFill>
                  <a:schemeClr val="accent2">
                    <a:lumMod val="75000"/>
                  </a:schemeClr>
                </a:solidFill>
              </a:rPr>
              <a:t>mariadb</a:t>
            </a:r>
            <a:r>
              <a:rPr lang="en-US" sz="4800" dirty="0">
                <a:solidFill>
                  <a:schemeClr val="accent2">
                    <a:lumMod val="75000"/>
                  </a:schemeClr>
                </a:solidFill>
              </a:rPr>
              <a:t> </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graphicFrame>
        <p:nvGraphicFramePr>
          <p:cNvPr id="7" name="Table 6">
            <a:extLst>
              <a:ext uri="{FF2B5EF4-FFF2-40B4-BE49-F238E27FC236}">
                <a16:creationId xmlns:a16="http://schemas.microsoft.com/office/drawing/2014/main" id="{6004FFB9-AB51-D19D-2067-3E7B03121177}"/>
              </a:ext>
            </a:extLst>
          </p:cNvPr>
          <p:cNvGraphicFramePr>
            <a:graphicFrameLocks noGrp="1"/>
          </p:cNvGraphicFramePr>
          <p:nvPr>
            <p:extLst>
              <p:ext uri="{D42A27DB-BD31-4B8C-83A1-F6EECF244321}">
                <p14:modId xmlns:p14="http://schemas.microsoft.com/office/powerpoint/2010/main" val="2865001169"/>
              </p:ext>
            </p:extLst>
          </p:nvPr>
        </p:nvGraphicFramePr>
        <p:xfrm>
          <a:off x="914400" y="2179326"/>
          <a:ext cx="16471899" cy="7772400"/>
        </p:xfrm>
        <a:graphic>
          <a:graphicData uri="http://schemas.openxmlformats.org/drawingml/2006/table">
            <a:tbl>
              <a:tblPr>
                <a:tableStyleId>{69C7853C-536D-4A76-A0AE-DD22124D55A5}</a:tableStyleId>
              </a:tblPr>
              <a:tblGrid>
                <a:gridCol w="5490633">
                  <a:extLst>
                    <a:ext uri="{9D8B030D-6E8A-4147-A177-3AD203B41FA5}">
                      <a16:colId xmlns:a16="http://schemas.microsoft.com/office/drawing/2014/main" val="2583028760"/>
                    </a:ext>
                  </a:extLst>
                </a:gridCol>
                <a:gridCol w="5490633">
                  <a:extLst>
                    <a:ext uri="{9D8B030D-6E8A-4147-A177-3AD203B41FA5}">
                      <a16:colId xmlns:a16="http://schemas.microsoft.com/office/drawing/2014/main" val="923343131"/>
                    </a:ext>
                  </a:extLst>
                </a:gridCol>
                <a:gridCol w="5490633">
                  <a:extLst>
                    <a:ext uri="{9D8B030D-6E8A-4147-A177-3AD203B41FA5}">
                      <a16:colId xmlns:a16="http://schemas.microsoft.com/office/drawing/2014/main" val="3955761978"/>
                    </a:ext>
                  </a:extLst>
                </a:gridCol>
              </a:tblGrid>
              <a:tr h="863600">
                <a:tc>
                  <a:txBody>
                    <a:bodyPr/>
                    <a:lstStyle/>
                    <a:p>
                      <a:r>
                        <a:rPr lang="en-US" b="1" dirty="0"/>
                        <a:t>Feature</a:t>
                      </a:r>
                      <a:endParaRPr lang="en-US" dirty="0"/>
                    </a:p>
                  </a:txBody>
                  <a:tcPr anchor="ctr"/>
                </a:tc>
                <a:tc>
                  <a:txBody>
                    <a:bodyPr/>
                    <a:lstStyle/>
                    <a:p>
                      <a:r>
                        <a:rPr lang="en-US" b="1" dirty="0"/>
                        <a:t>MySQL</a:t>
                      </a:r>
                      <a:endParaRPr lang="en-US" dirty="0"/>
                    </a:p>
                  </a:txBody>
                  <a:tcPr anchor="ctr"/>
                </a:tc>
                <a:tc>
                  <a:txBody>
                    <a:bodyPr/>
                    <a:lstStyle/>
                    <a:p>
                      <a:r>
                        <a:rPr lang="en-US" b="1"/>
                        <a:t>MariaDB</a:t>
                      </a:r>
                      <a:endParaRPr lang="en-US"/>
                    </a:p>
                  </a:txBody>
                  <a:tcPr anchor="ctr"/>
                </a:tc>
                <a:extLst>
                  <a:ext uri="{0D108BD9-81ED-4DB2-BD59-A6C34878D82A}">
                    <a16:rowId xmlns:a16="http://schemas.microsoft.com/office/drawing/2014/main" val="4039318557"/>
                  </a:ext>
                </a:extLst>
              </a:tr>
              <a:tr h="863600">
                <a:tc>
                  <a:txBody>
                    <a:bodyPr/>
                    <a:lstStyle/>
                    <a:p>
                      <a:r>
                        <a:rPr lang="en-US" b="1" dirty="0"/>
                        <a:t>Ownership</a:t>
                      </a:r>
                      <a:endParaRPr lang="en-US" dirty="0"/>
                    </a:p>
                  </a:txBody>
                  <a:tcPr anchor="ctr"/>
                </a:tc>
                <a:tc>
                  <a:txBody>
                    <a:bodyPr/>
                    <a:lstStyle/>
                    <a:p>
                      <a:r>
                        <a:rPr lang="en-US"/>
                        <a:t>Owned by Oracle</a:t>
                      </a:r>
                    </a:p>
                  </a:txBody>
                  <a:tcPr anchor="ctr"/>
                </a:tc>
                <a:tc>
                  <a:txBody>
                    <a:bodyPr/>
                    <a:lstStyle/>
                    <a:p>
                      <a:r>
                        <a:rPr lang="en-US"/>
                        <a:t>Open-source, community-driven</a:t>
                      </a:r>
                    </a:p>
                  </a:txBody>
                  <a:tcPr anchor="ctr"/>
                </a:tc>
                <a:extLst>
                  <a:ext uri="{0D108BD9-81ED-4DB2-BD59-A6C34878D82A}">
                    <a16:rowId xmlns:a16="http://schemas.microsoft.com/office/drawing/2014/main" val="2246110651"/>
                  </a:ext>
                </a:extLst>
              </a:tr>
              <a:tr h="863600">
                <a:tc>
                  <a:txBody>
                    <a:bodyPr/>
                    <a:lstStyle/>
                    <a:p>
                      <a:r>
                        <a:rPr lang="en-US" b="1"/>
                        <a:t>Compatibility</a:t>
                      </a:r>
                      <a:endParaRPr lang="en-US"/>
                    </a:p>
                  </a:txBody>
                  <a:tcPr anchor="ctr"/>
                </a:tc>
                <a:tc>
                  <a:txBody>
                    <a:bodyPr/>
                    <a:lstStyle/>
                    <a:p>
                      <a:r>
                        <a:rPr lang="en-US"/>
                        <a:t>Compatible with MariaDB (mostly)</a:t>
                      </a:r>
                    </a:p>
                  </a:txBody>
                  <a:tcPr anchor="ctr"/>
                </a:tc>
                <a:tc>
                  <a:txBody>
                    <a:bodyPr/>
                    <a:lstStyle/>
                    <a:p>
                      <a:r>
                        <a:rPr lang="en-US"/>
                        <a:t>Fully compatible with MySQL</a:t>
                      </a:r>
                    </a:p>
                  </a:txBody>
                  <a:tcPr anchor="ctr"/>
                </a:tc>
                <a:extLst>
                  <a:ext uri="{0D108BD9-81ED-4DB2-BD59-A6C34878D82A}">
                    <a16:rowId xmlns:a16="http://schemas.microsoft.com/office/drawing/2014/main" val="967893461"/>
                  </a:ext>
                </a:extLst>
              </a:tr>
              <a:tr h="863600">
                <a:tc>
                  <a:txBody>
                    <a:bodyPr/>
                    <a:lstStyle/>
                    <a:p>
                      <a:r>
                        <a:rPr lang="en-US" b="1" dirty="0"/>
                        <a:t>Storage Engines</a:t>
                      </a:r>
                      <a:endParaRPr lang="en-US" dirty="0"/>
                    </a:p>
                  </a:txBody>
                  <a:tcPr anchor="ctr"/>
                </a:tc>
                <a:tc>
                  <a:txBody>
                    <a:bodyPr/>
                    <a:lstStyle/>
                    <a:p>
                      <a:r>
                        <a:rPr lang="en-US"/>
                        <a:t>InnoDB, MyISAM, NDB, Memory, CSV</a:t>
                      </a:r>
                    </a:p>
                  </a:txBody>
                  <a:tcPr anchor="ctr"/>
                </a:tc>
                <a:tc>
                  <a:txBody>
                    <a:bodyPr/>
                    <a:lstStyle/>
                    <a:p>
                      <a:r>
                        <a:rPr lang="en-US"/>
                        <a:t>InnoDB, Aria, MyISAM, TokuDB, RocksDB, etc.</a:t>
                      </a:r>
                    </a:p>
                  </a:txBody>
                  <a:tcPr anchor="ctr"/>
                </a:tc>
                <a:extLst>
                  <a:ext uri="{0D108BD9-81ED-4DB2-BD59-A6C34878D82A}">
                    <a16:rowId xmlns:a16="http://schemas.microsoft.com/office/drawing/2014/main" val="807793566"/>
                  </a:ext>
                </a:extLst>
              </a:tr>
              <a:tr h="863600">
                <a:tc>
                  <a:txBody>
                    <a:bodyPr/>
                    <a:lstStyle/>
                    <a:p>
                      <a:r>
                        <a:rPr lang="en-US" b="1"/>
                        <a:t>Replication</a:t>
                      </a:r>
                      <a:endParaRPr lang="en-US"/>
                    </a:p>
                  </a:txBody>
                  <a:tcPr anchor="ctr"/>
                </a:tc>
                <a:tc>
                  <a:txBody>
                    <a:bodyPr/>
                    <a:lstStyle/>
                    <a:p>
                      <a:r>
                        <a:rPr lang="en-US"/>
                        <a:t>Master-Slave, Group Replication</a:t>
                      </a:r>
                    </a:p>
                  </a:txBody>
                  <a:tcPr anchor="ctr"/>
                </a:tc>
                <a:tc>
                  <a:txBody>
                    <a:bodyPr/>
                    <a:lstStyle/>
                    <a:p>
                      <a:r>
                        <a:rPr lang="en-US"/>
                        <a:t>Master-Slave, Galera Cluster, Group Replication</a:t>
                      </a:r>
                    </a:p>
                  </a:txBody>
                  <a:tcPr anchor="ctr"/>
                </a:tc>
                <a:extLst>
                  <a:ext uri="{0D108BD9-81ED-4DB2-BD59-A6C34878D82A}">
                    <a16:rowId xmlns:a16="http://schemas.microsoft.com/office/drawing/2014/main" val="644133608"/>
                  </a:ext>
                </a:extLst>
              </a:tr>
              <a:tr h="863600">
                <a:tc>
                  <a:txBody>
                    <a:bodyPr/>
                    <a:lstStyle/>
                    <a:p>
                      <a:r>
                        <a:rPr lang="en-US" b="1"/>
                        <a:t>Performance</a:t>
                      </a:r>
                      <a:endParaRPr lang="en-US"/>
                    </a:p>
                  </a:txBody>
                  <a:tcPr anchor="ctr"/>
                </a:tc>
                <a:tc>
                  <a:txBody>
                    <a:bodyPr/>
                    <a:lstStyle/>
                    <a:p>
                      <a:r>
                        <a:rPr lang="en-US"/>
                        <a:t>Good for transactional workloads</a:t>
                      </a:r>
                    </a:p>
                  </a:txBody>
                  <a:tcPr anchor="ctr"/>
                </a:tc>
                <a:tc>
                  <a:txBody>
                    <a:bodyPr/>
                    <a:lstStyle/>
                    <a:p>
                      <a:r>
                        <a:rPr lang="en-US"/>
                        <a:t>Better optimizations, supports more engines</a:t>
                      </a:r>
                    </a:p>
                  </a:txBody>
                  <a:tcPr anchor="ctr"/>
                </a:tc>
                <a:extLst>
                  <a:ext uri="{0D108BD9-81ED-4DB2-BD59-A6C34878D82A}">
                    <a16:rowId xmlns:a16="http://schemas.microsoft.com/office/drawing/2014/main" val="2923613548"/>
                  </a:ext>
                </a:extLst>
              </a:tr>
              <a:tr h="863600">
                <a:tc>
                  <a:txBody>
                    <a:bodyPr/>
                    <a:lstStyle/>
                    <a:p>
                      <a:r>
                        <a:rPr lang="en-US" b="1" dirty="0"/>
                        <a:t>Additional Features</a:t>
                      </a:r>
                      <a:endParaRPr lang="en-US" dirty="0"/>
                    </a:p>
                  </a:txBody>
                  <a:tcPr anchor="ctr"/>
                </a:tc>
                <a:tc>
                  <a:txBody>
                    <a:bodyPr/>
                    <a:lstStyle/>
                    <a:p>
                      <a:r>
                        <a:rPr lang="en-US"/>
                        <a:t>Limited community features</a:t>
                      </a:r>
                    </a:p>
                  </a:txBody>
                  <a:tcPr anchor="ctr"/>
                </a:tc>
                <a:tc>
                  <a:txBody>
                    <a:bodyPr/>
                    <a:lstStyle/>
                    <a:p>
                      <a:r>
                        <a:rPr lang="en-US"/>
                        <a:t>Advanced features (e.g., Virtual Columns, ColumnStore)</a:t>
                      </a:r>
                    </a:p>
                  </a:txBody>
                  <a:tcPr anchor="ctr"/>
                </a:tc>
                <a:extLst>
                  <a:ext uri="{0D108BD9-81ED-4DB2-BD59-A6C34878D82A}">
                    <a16:rowId xmlns:a16="http://schemas.microsoft.com/office/drawing/2014/main" val="2695244068"/>
                  </a:ext>
                </a:extLst>
              </a:tr>
              <a:tr h="863600">
                <a:tc>
                  <a:txBody>
                    <a:bodyPr/>
                    <a:lstStyle/>
                    <a:p>
                      <a:r>
                        <a:rPr lang="en-US" b="1" dirty="0"/>
                        <a:t>Partitioning</a:t>
                      </a:r>
                      <a:endParaRPr lang="en-US" dirty="0"/>
                    </a:p>
                  </a:txBody>
                  <a:tcPr anchor="ctr"/>
                </a:tc>
                <a:tc>
                  <a:txBody>
                    <a:bodyPr/>
                    <a:lstStyle/>
                    <a:p>
                      <a:r>
                        <a:rPr lang="en-US"/>
                        <a:t>Supported</a:t>
                      </a:r>
                    </a:p>
                  </a:txBody>
                  <a:tcPr anchor="ctr"/>
                </a:tc>
                <a:tc>
                  <a:txBody>
                    <a:bodyPr/>
                    <a:lstStyle/>
                    <a:p>
                      <a:r>
                        <a:rPr lang="en-US"/>
                        <a:t>Advanced partitioning (incl. subpartitioning)</a:t>
                      </a:r>
                    </a:p>
                  </a:txBody>
                  <a:tcPr anchor="ctr"/>
                </a:tc>
                <a:extLst>
                  <a:ext uri="{0D108BD9-81ED-4DB2-BD59-A6C34878D82A}">
                    <a16:rowId xmlns:a16="http://schemas.microsoft.com/office/drawing/2014/main" val="844974594"/>
                  </a:ext>
                </a:extLst>
              </a:tr>
              <a:tr h="863600">
                <a:tc>
                  <a:txBody>
                    <a:bodyPr/>
                    <a:lstStyle/>
                    <a:p>
                      <a:r>
                        <a:rPr lang="en-US" b="1" dirty="0"/>
                        <a:t>Community</a:t>
                      </a:r>
                      <a:endParaRPr lang="en-US" dirty="0"/>
                    </a:p>
                  </a:txBody>
                  <a:tcPr anchor="ctr"/>
                </a:tc>
                <a:tc>
                  <a:txBody>
                    <a:bodyPr/>
                    <a:lstStyle/>
                    <a:p>
                      <a:r>
                        <a:rPr lang="en-US" dirty="0"/>
                        <a:t>Oracle-driven, limited contributions</a:t>
                      </a:r>
                    </a:p>
                  </a:txBody>
                  <a:tcPr anchor="ctr"/>
                </a:tc>
                <a:tc>
                  <a:txBody>
                    <a:bodyPr/>
                    <a:lstStyle/>
                    <a:p>
                      <a:r>
                        <a:rPr lang="en-US" dirty="0"/>
                        <a:t>Fully community-driven</a:t>
                      </a:r>
                    </a:p>
                  </a:txBody>
                  <a:tcPr anchor="ctr"/>
                </a:tc>
                <a:extLst>
                  <a:ext uri="{0D108BD9-81ED-4DB2-BD59-A6C34878D82A}">
                    <a16:rowId xmlns:a16="http://schemas.microsoft.com/office/drawing/2014/main" val="2960895904"/>
                  </a:ext>
                </a:extLst>
              </a:tr>
            </a:tbl>
          </a:graphicData>
        </a:graphic>
      </p:graphicFrame>
    </p:spTree>
    <p:extLst>
      <p:ext uri="{BB962C8B-B14F-4D97-AF65-F5344CB8AC3E}">
        <p14:creationId xmlns:p14="http://schemas.microsoft.com/office/powerpoint/2010/main" val="27815694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382156"/>
          </a:xfrm>
          <a:prstGeom prst="rect">
            <a:avLst/>
          </a:prstGeom>
        </p:spPr>
        <p:txBody>
          <a:bodyPr vert="horz" wrap="square" lIns="0" tIns="12700" rIns="0" bIns="0" rtlCol="0">
            <a:spAutoFit/>
          </a:bodyPr>
          <a:lstStyle/>
          <a:p>
            <a:pPr marL="12700" algn="ctr">
              <a:lnSpc>
                <a:spcPct val="100000"/>
              </a:lnSpc>
              <a:spcBef>
                <a:spcPts val="100"/>
              </a:spcBef>
            </a:pPr>
            <a:r>
              <a:rPr lang="en-US" sz="2400" dirty="0"/>
              <a:t>Basic SQL Commands (CRUD)</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615950" y="1644650"/>
            <a:ext cx="14706600" cy="11203067"/>
          </a:xfrm>
          <a:prstGeom prst="rect">
            <a:avLst/>
          </a:prstGeom>
          <a:noFill/>
        </p:spPr>
        <p:txBody>
          <a:bodyPr wrap="square">
            <a:spAutoFit/>
          </a:bodyPr>
          <a:lstStyle/>
          <a:p>
            <a:endParaRPr lang="en-US" dirty="0"/>
          </a:p>
          <a:p>
            <a:r>
              <a:rPr lang="en-US" sz="2000" b="1" dirty="0">
                <a:solidFill>
                  <a:schemeClr val="bg2">
                    <a:lumMod val="90000"/>
                  </a:schemeClr>
                </a:solidFill>
              </a:rPr>
              <a:t>CREATE</a:t>
            </a:r>
            <a:r>
              <a:rPr lang="en-US" sz="2000" dirty="0">
                <a:solidFill>
                  <a:schemeClr val="bg2">
                    <a:lumMod val="90000"/>
                  </a:schemeClr>
                </a:solidFill>
              </a:rPr>
              <a:t>: Insert data into a table:    INSERT INTO students (</a:t>
            </a:r>
            <a:r>
              <a:rPr lang="en-US" sz="2000" dirty="0" err="1">
                <a:solidFill>
                  <a:schemeClr val="bg2">
                    <a:lumMod val="90000"/>
                  </a:schemeClr>
                </a:solidFill>
              </a:rPr>
              <a:t>name,age,grade</a:t>
            </a:r>
            <a:r>
              <a:rPr lang="en-US" sz="2000" dirty="0">
                <a:solidFill>
                  <a:schemeClr val="bg2">
                    <a:lumMod val="90000"/>
                  </a:schemeClr>
                </a:solidFill>
              </a:rPr>
              <a:t>) VALUES (‘javad’,’20’,’A’);</a:t>
            </a:r>
          </a:p>
          <a:p>
            <a:endParaRPr lang="en-US" dirty="0"/>
          </a:p>
          <a:p>
            <a:endParaRPr lang="en-US" dirty="0"/>
          </a:p>
          <a:p>
            <a:endParaRPr lang="en-US" dirty="0"/>
          </a:p>
          <a:p>
            <a:r>
              <a:rPr lang="en-US" b="1" dirty="0">
                <a:solidFill>
                  <a:schemeClr val="bg2">
                    <a:lumMod val="75000"/>
                  </a:schemeClr>
                </a:solidFill>
              </a:rPr>
              <a:t>READ</a:t>
            </a:r>
            <a:r>
              <a:rPr lang="en-US" dirty="0">
                <a:solidFill>
                  <a:schemeClr val="bg2">
                    <a:lumMod val="75000"/>
                  </a:schemeClr>
                </a:solidFill>
              </a:rPr>
              <a:t>: Query data from a table.  SELECT * FROM students;</a:t>
            </a:r>
          </a:p>
          <a:p>
            <a:endParaRPr lang="en-US" dirty="0">
              <a:solidFill>
                <a:schemeClr val="bg2">
                  <a:lumMod val="75000"/>
                </a:schemeClr>
              </a:solidFill>
            </a:endParaRPr>
          </a:p>
          <a:p>
            <a:endParaRPr lang="en-US" dirty="0">
              <a:solidFill>
                <a:schemeClr val="bg2">
                  <a:lumMod val="75000"/>
                </a:schemeClr>
              </a:solidFill>
            </a:endParaRPr>
          </a:p>
          <a:p>
            <a:r>
              <a:rPr lang="en-US" b="1" dirty="0">
                <a:solidFill>
                  <a:schemeClr val="bg2">
                    <a:lumMod val="90000"/>
                  </a:schemeClr>
                </a:solidFill>
              </a:rPr>
              <a:t>UPDATE</a:t>
            </a:r>
            <a:r>
              <a:rPr lang="en-US" dirty="0">
                <a:solidFill>
                  <a:schemeClr val="bg2">
                    <a:lumMod val="90000"/>
                  </a:schemeClr>
                </a:solidFill>
              </a:rPr>
              <a:t>: Modify data.          UPDATE students  SET grade=20 WHERE id=1 ;</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r>
              <a:rPr lang="en-US" dirty="0">
                <a:solidFill>
                  <a:schemeClr val="bg2">
                    <a:lumMod val="90000"/>
                  </a:schemeClr>
                </a:solidFill>
              </a:rPr>
              <a:t>DELETE: Remove data.        DELETE FROM students WHERE id=1;</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75000"/>
                </a:schemeClr>
              </a:solidFill>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79954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6453049"/>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200 OK</a:t>
            </a:r>
            <a:r>
              <a:rPr lang="en-US" sz="2400" b="0" i="0" dirty="0">
                <a:solidFill>
                  <a:schemeClr val="accent3">
                    <a:lumMod val="20000"/>
                    <a:lumOff val="80000"/>
                  </a:schemeClr>
                </a:solidFill>
                <a:effectLst/>
                <a:latin typeface="Inter"/>
              </a:rPr>
              <a:t>: The request was successful, and the response contains the requested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201 Created</a:t>
            </a:r>
            <a:r>
              <a:rPr lang="en-US" sz="2400" b="0" i="0" dirty="0">
                <a:solidFill>
                  <a:schemeClr val="accent3">
                    <a:lumMod val="20000"/>
                    <a:lumOff val="80000"/>
                  </a:schemeClr>
                </a:solidFill>
                <a:effectLst/>
                <a:latin typeface="Inter"/>
              </a:rPr>
              <a:t>: The request was successful, and a new resource was created (</a:t>
            </a:r>
            <a:r>
              <a:rPr lang="en-US" sz="2400" dirty="0">
                <a:solidFill>
                  <a:schemeClr val="accent3">
                    <a:lumMod val="20000"/>
                    <a:lumOff val="80000"/>
                  </a:schemeClr>
                </a:solidFill>
                <a:latin typeface="Inter"/>
              </a:rPr>
              <a:t>upload complete</a:t>
            </a:r>
            <a:r>
              <a:rPr lang="en-US" sz="2400" b="0" i="0" dirty="0">
                <a:solidFill>
                  <a:schemeClr val="accent3">
                    <a:lumMod val="20000"/>
                    <a:lumOff val="80000"/>
                  </a:schemeClr>
                </a:solidFill>
                <a:effectLst/>
                <a:latin typeface="Inter"/>
              </a:rPr>
              <a:t>).</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202 Accepted</a:t>
            </a:r>
            <a:r>
              <a:rPr lang="en-US" sz="2400" b="0" i="0" dirty="0">
                <a:solidFill>
                  <a:schemeClr val="accent3">
                    <a:lumMod val="20000"/>
                    <a:lumOff val="80000"/>
                  </a:schemeClr>
                </a:solidFill>
                <a:effectLst/>
                <a:latin typeface="Inter"/>
              </a:rPr>
              <a:t>: The request was accepted for processing, but the processing is not yet complete.</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204 No Content</a:t>
            </a:r>
            <a:r>
              <a:rPr lang="en-US" sz="2400" b="0" i="0" dirty="0">
                <a:solidFill>
                  <a:schemeClr val="accent3">
                    <a:lumMod val="20000"/>
                    <a:lumOff val="80000"/>
                  </a:schemeClr>
                </a:solidFill>
                <a:effectLst/>
                <a:latin typeface="Inter"/>
              </a:rPr>
              <a:t>: The request was successful, but there is no content to send in the response body.</a:t>
            </a:r>
          </a:p>
          <a:p>
            <a:pPr algn="l"/>
            <a:endParaRPr lang="en-US" sz="2400" dirty="0">
              <a:solidFill>
                <a:schemeClr val="accent3">
                  <a:lumMod val="20000"/>
                  <a:lumOff val="80000"/>
                </a:schemeClr>
              </a:solidFill>
              <a:latin typeface="Inter"/>
            </a:endParaRPr>
          </a:p>
          <a:p>
            <a:pPr algn="l">
              <a:buFont typeface="Arial" panose="020B0604020202020204" pitchFamily="34" charset="0"/>
              <a:buChar char="•"/>
            </a:pPr>
            <a:r>
              <a:rPr lang="en-US" sz="2400" dirty="0">
                <a:solidFill>
                  <a:schemeClr val="accent3">
                    <a:lumMod val="20000"/>
                    <a:lumOff val="80000"/>
                  </a:schemeClr>
                </a:solidFill>
                <a:latin typeface="Inter"/>
              </a:rPr>
              <a:t>301 Moved Permanently: The requested resource has been permanently moved to a new URL.</a:t>
            </a:r>
          </a:p>
          <a:p>
            <a:pPr algn="l">
              <a:buFont typeface="Arial" panose="020B0604020202020204" pitchFamily="34" charset="0"/>
              <a:buChar char="•"/>
            </a:pPr>
            <a:r>
              <a:rPr lang="en-US" sz="2400" dirty="0">
                <a:solidFill>
                  <a:schemeClr val="accent3">
                    <a:lumMod val="20000"/>
                    <a:lumOff val="80000"/>
                  </a:schemeClr>
                </a:solidFill>
                <a:latin typeface="Inter"/>
              </a:rPr>
              <a:t>302 Found: The requested resource has been temporarily moved to a different URL.(SEO ,redirect for maintenance site)</a:t>
            </a:r>
          </a:p>
          <a:p>
            <a:pPr algn="l">
              <a:buFont typeface="Arial" panose="020B0604020202020204" pitchFamily="34" charset="0"/>
              <a:buChar char="•"/>
            </a:pPr>
            <a:r>
              <a:rPr lang="en-US" sz="2400" dirty="0">
                <a:solidFill>
                  <a:schemeClr val="accent3">
                    <a:lumMod val="20000"/>
                    <a:lumOff val="80000"/>
                  </a:schemeClr>
                </a:solidFill>
                <a:latin typeface="Inter"/>
              </a:rPr>
              <a:t>304 Not Modified: The resource has not been modified since the last request (used for caching).</a:t>
            </a:r>
          </a:p>
          <a:p>
            <a:pPr algn="l">
              <a:buFont typeface="Arial" panose="020B0604020202020204" pitchFamily="34" charset="0"/>
              <a:buChar char="•"/>
            </a:pPr>
            <a:r>
              <a:rPr lang="en-US" sz="2400" dirty="0">
                <a:solidFill>
                  <a:schemeClr val="accent3">
                    <a:lumMod val="20000"/>
                    <a:lumOff val="80000"/>
                  </a:schemeClr>
                </a:solidFill>
                <a:latin typeface="Inter"/>
              </a:rPr>
              <a:t>307 Temporary Redirect: The request should be repeated with another URI, but the method should not be changed.</a:t>
            </a:r>
          </a:p>
          <a:p>
            <a:pPr algn="l">
              <a:buFont typeface="Arial" panose="020B0604020202020204" pitchFamily="34" charset="0"/>
              <a:buChar char="•"/>
            </a:pPr>
            <a:r>
              <a:rPr lang="en-US" sz="2400" dirty="0">
                <a:solidFill>
                  <a:schemeClr val="accent3">
                    <a:lumMod val="20000"/>
                    <a:lumOff val="80000"/>
                  </a:schemeClr>
                </a:solidFill>
                <a:latin typeface="Inter"/>
              </a:rPr>
              <a:t>308 Permanent Redirect: The request should be repeated with another URI, and the method should not be changed (permanent).</a:t>
            </a:r>
          </a:p>
          <a:p>
            <a:pPr algn="l"/>
            <a:endParaRPr lang="en-US" sz="2400" dirty="0">
              <a:solidFill>
                <a:schemeClr val="accent3">
                  <a:lumMod val="20000"/>
                  <a:lumOff val="80000"/>
                </a:schemeClr>
              </a:solidFill>
              <a:latin typeface="Inter"/>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9840985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382156"/>
          </a:xfrm>
          <a:prstGeom prst="rect">
            <a:avLst/>
          </a:prstGeom>
        </p:spPr>
        <p:txBody>
          <a:bodyPr vert="horz" wrap="square" lIns="0" tIns="12700" rIns="0" bIns="0" rtlCol="0">
            <a:spAutoFit/>
          </a:bodyPr>
          <a:lstStyle/>
          <a:p>
            <a:pPr marL="12700" algn="ctr">
              <a:lnSpc>
                <a:spcPct val="100000"/>
              </a:lnSpc>
              <a:spcBef>
                <a:spcPts val="100"/>
              </a:spcBef>
            </a:pPr>
            <a:r>
              <a:rPr lang="en-US" sz="2400" dirty="0"/>
              <a:t>Joins and Relationships</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1265030" y="1996122"/>
            <a:ext cx="14706600" cy="7571303"/>
          </a:xfrm>
          <a:prstGeom prst="rect">
            <a:avLst/>
          </a:prstGeom>
          <a:noFill/>
        </p:spPr>
        <p:txBody>
          <a:bodyPr wrap="square">
            <a:spAutoFit/>
          </a:bodyPr>
          <a:lstStyle/>
          <a:p>
            <a:r>
              <a:rPr lang="en-US" dirty="0">
                <a:solidFill>
                  <a:schemeClr val="bg2">
                    <a:lumMod val="90000"/>
                  </a:schemeClr>
                </a:solidFill>
              </a:rPr>
              <a:t>Understanding Joins in </a:t>
            </a:r>
            <a:r>
              <a:rPr lang="en-US" dirty="0" err="1">
                <a:solidFill>
                  <a:schemeClr val="bg2">
                    <a:lumMod val="90000"/>
                  </a:schemeClr>
                </a:solidFill>
              </a:rPr>
              <a:t>SQLContent</a:t>
            </a:r>
            <a:r>
              <a:rPr lang="en-US" dirty="0">
                <a:solidFill>
                  <a:schemeClr val="bg2">
                    <a:lumMod val="90000"/>
                  </a:schemeClr>
                </a:solidFill>
              </a:rPr>
              <a:t>:</a:t>
            </a:r>
          </a:p>
          <a:p>
            <a:r>
              <a:rPr lang="en-US" dirty="0">
                <a:solidFill>
                  <a:schemeClr val="bg2">
                    <a:lumMod val="90000"/>
                  </a:schemeClr>
                </a:solidFill>
              </a:rPr>
              <a:t>INNER JOIN: Combines rows from two tables where there is a match</a:t>
            </a:r>
          </a:p>
          <a:p>
            <a:endParaRPr lang="en-US" dirty="0">
              <a:solidFill>
                <a:schemeClr val="bg2">
                  <a:lumMod val="90000"/>
                </a:schemeClr>
              </a:solidFill>
            </a:endParaRPr>
          </a:p>
          <a:p>
            <a:r>
              <a:rPr lang="en-US" dirty="0">
                <a:solidFill>
                  <a:schemeClr val="bg2">
                    <a:lumMod val="90000"/>
                  </a:schemeClr>
                </a:solidFill>
              </a:rPr>
              <a:t>.LEFT JOIN: Returns all rows from the left table, with matching rows from the right.</a:t>
            </a:r>
          </a:p>
          <a:p>
            <a:endParaRPr lang="en-US" dirty="0">
              <a:solidFill>
                <a:schemeClr val="bg2">
                  <a:lumMod val="90000"/>
                </a:schemeClr>
              </a:solidFill>
            </a:endParaRPr>
          </a:p>
          <a:p>
            <a:r>
              <a:rPr lang="en-US" dirty="0">
                <a:solidFill>
                  <a:schemeClr val="bg2">
                    <a:lumMod val="90000"/>
                  </a:schemeClr>
                </a:solidFill>
              </a:rPr>
              <a:t>RIGHT JOIN: Similar to LEFT JOIN but returns rows from the right table.</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p>
        </p:txBody>
      </p:sp>
      <p:pic>
        <p:nvPicPr>
          <p:cNvPr id="9" name="Picture 8">
            <a:extLst>
              <a:ext uri="{FF2B5EF4-FFF2-40B4-BE49-F238E27FC236}">
                <a16:creationId xmlns:a16="http://schemas.microsoft.com/office/drawing/2014/main" id="{C9D0D97C-5591-8BF0-15C4-15708D2C9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750" y="4540250"/>
            <a:ext cx="10288611" cy="4267200"/>
          </a:xfrm>
          <a:prstGeom prst="rect">
            <a:avLst/>
          </a:prstGeom>
        </p:spPr>
      </p:pic>
    </p:spTree>
    <p:extLst>
      <p:ext uri="{BB962C8B-B14F-4D97-AF65-F5344CB8AC3E}">
        <p14:creationId xmlns:p14="http://schemas.microsoft.com/office/powerpoint/2010/main" val="38611768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443711"/>
          </a:xfrm>
          <a:prstGeom prst="rect">
            <a:avLst/>
          </a:prstGeom>
        </p:spPr>
        <p:txBody>
          <a:bodyPr vert="horz" wrap="square" lIns="0" tIns="12700" rIns="0" bIns="0" rtlCol="0">
            <a:spAutoFit/>
          </a:bodyPr>
          <a:lstStyle/>
          <a:p>
            <a:pPr marL="12700" algn="ctr">
              <a:lnSpc>
                <a:spcPct val="100000"/>
              </a:lnSpc>
              <a:spcBef>
                <a:spcPts val="100"/>
              </a:spcBef>
            </a:pPr>
            <a:r>
              <a:rPr lang="en-US" sz="2800" dirty="0"/>
              <a:t>User Management and Security</a:t>
            </a:r>
            <a:endParaRPr sz="2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615950" y="1644650"/>
            <a:ext cx="14706600" cy="5478423"/>
          </a:xfrm>
          <a:prstGeom prst="rect">
            <a:avLst/>
          </a:prstGeom>
          <a:noFill/>
        </p:spPr>
        <p:txBody>
          <a:bodyPr wrap="square">
            <a:spAutoFit/>
          </a:bodyPr>
          <a:lstStyle/>
          <a:p>
            <a:r>
              <a:rPr lang="en-US" dirty="0">
                <a:solidFill>
                  <a:schemeClr val="bg2">
                    <a:lumMod val="75000"/>
                  </a:schemeClr>
                </a:solidFill>
              </a:rPr>
              <a:t>Creating Users and Granting Privileges:</a:t>
            </a:r>
          </a:p>
          <a:p>
            <a:endParaRPr lang="en-US" dirty="0">
              <a:solidFill>
                <a:schemeClr val="bg2">
                  <a:lumMod val="75000"/>
                </a:schemeClr>
              </a:solidFill>
            </a:endParaRPr>
          </a:p>
          <a:p>
            <a:endParaRPr lang="en-US" dirty="0">
              <a:solidFill>
                <a:schemeClr val="bg2">
                  <a:lumMod val="75000"/>
                </a:schemeClr>
              </a:solidFill>
            </a:endParaRPr>
          </a:p>
          <a:p>
            <a:r>
              <a:rPr lang="en-US" dirty="0">
                <a:solidFill>
                  <a:schemeClr val="bg2">
                    <a:lumMod val="75000"/>
                  </a:schemeClr>
                </a:solidFill>
              </a:rPr>
              <a:t>CREATE USER '</a:t>
            </a:r>
            <a:r>
              <a:rPr lang="en-US" dirty="0" err="1">
                <a:solidFill>
                  <a:schemeClr val="bg2">
                    <a:lumMod val="75000"/>
                  </a:schemeClr>
                </a:solidFill>
              </a:rPr>
              <a:t>username'@'localhost</a:t>
            </a:r>
            <a:r>
              <a:rPr lang="en-US" dirty="0">
                <a:solidFill>
                  <a:schemeClr val="bg2">
                    <a:lumMod val="75000"/>
                  </a:schemeClr>
                </a:solidFill>
              </a:rPr>
              <a:t>' IDENTIFIED BY 'password’;</a:t>
            </a:r>
          </a:p>
          <a:p>
            <a:endParaRPr lang="en-US" dirty="0">
              <a:solidFill>
                <a:schemeClr val="bg2">
                  <a:lumMod val="75000"/>
                </a:schemeClr>
              </a:solidFill>
            </a:endParaRPr>
          </a:p>
          <a:p>
            <a:r>
              <a:rPr lang="en-US" dirty="0">
                <a:solidFill>
                  <a:schemeClr val="bg2">
                    <a:lumMod val="75000"/>
                  </a:schemeClr>
                </a:solidFill>
              </a:rPr>
              <a:t>GRANT ALL PRIVILEGES ON database_name.* TO '</a:t>
            </a:r>
            <a:r>
              <a:rPr lang="en-US" dirty="0" err="1">
                <a:solidFill>
                  <a:schemeClr val="bg2">
                    <a:lumMod val="75000"/>
                  </a:schemeClr>
                </a:solidFill>
              </a:rPr>
              <a:t>username'@'localhost</a:t>
            </a:r>
            <a:r>
              <a:rPr lang="en-US" dirty="0">
                <a:solidFill>
                  <a:schemeClr val="bg2">
                    <a:lumMod val="75000"/>
                  </a:schemeClr>
                </a:solidFill>
              </a:rPr>
              <a:t>’;</a:t>
            </a:r>
          </a:p>
          <a:p>
            <a:endParaRPr lang="en-US" dirty="0">
              <a:solidFill>
                <a:schemeClr val="bg2">
                  <a:lumMod val="75000"/>
                </a:schemeClr>
              </a:solidFill>
            </a:endParaRPr>
          </a:p>
          <a:p>
            <a:endParaRPr lang="en-US" sz="2800" dirty="0">
              <a:solidFill>
                <a:schemeClr val="bg2">
                  <a:lumMod val="75000"/>
                </a:schemeClr>
              </a:solidFill>
            </a:endParaRPr>
          </a:p>
          <a:p>
            <a:endParaRPr lang="en-US" sz="2800" dirty="0">
              <a:solidFill>
                <a:schemeClr val="bg2">
                  <a:lumMod val="75000"/>
                </a:schemeClr>
              </a:solidFill>
            </a:endParaRPr>
          </a:p>
          <a:p>
            <a:r>
              <a:rPr lang="en-US" sz="2800" dirty="0">
                <a:solidFill>
                  <a:schemeClr val="bg2">
                    <a:lumMod val="75000"/>
                  </a:schemeClr>
                </a:solidFill>
              </a:rPr>
              <a:t>Security Best Practices:</a:t>
            </a:r>
          </a:p>
          <a:p>
            <a:endParaRPr lang="en-US" sz="2800" dirty="0">
              <a:solidFill>
                <a:schemeClr val="bg2">
                  <a:lumMod val="75000"/>
                </a:schemeClr>
              </a:solidFill>
            </a:endParaRPr>
          </a:p>
          <a:p>
            <a:endParaRPr lang="en-US" sz="2800" dirty="0">
              <a:solidFill>
                <a:schemeClr val="bg2">
                  <a:lumMod val="75000"/>
                </a:schemeClr>
              </a:solidFill>
            </a:endParaRPr>
          </a:p>
          <a:p>
            <a:r>
              <a:rPr lang="en-US" sz="2800" dirty="0">
                <a:solidFill>
                  <a:schemeClr val="bg2">
                    <a:lumMod val="75000"/>
                  </a:schemeClr>
                </a:solidFill>
              </a:rPr>
              <a:t>1-Use strong passwords.</a:t>
            </a:r>
          </a:p>
          <a:p>
            <a:r>
              <a:rPr lang="en-US" sz="2800" dirty="0">
                <a:solidFill>
                  <a:schemeClr val="bg2">
                    <a:lumMod val="75000"/>
                  </a:schemeClr>
                </a:solidFill>
              </a:rPr>
              <a:t>2-Assign least privileges necessary for users</a:t>
            </a:r>
          </a:p>
          <a:p>
            <a:r>
              <a:rPr lang="en-US" sz="2800" dirty="0">
                <a:solidFill>
                  <a:schemeClr val="bg2">
                    <a:lumMod val="75000"/>
                  </a:schemeClr>
                </a:solidFill>
              </a:rPr>
              <a:t>3-Regularly audit user permissions.</a:t>
            </a:r>
            <a:endParaRPr lang="en-US" sz="2800" dirty="0"/>
          </a:p>
        </p:txBody>
      </p:sp>
    </p:spTree>
    <p:extLst>
      <p:ext uri="{BB962C8B-B14F-4D97-AF65-F5344CB8AC3E}">
        <p14:creationId xmlns:p14="http://schemas.microsoft.com/office/powerpoint/2010/main" val="705160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505267"/>
          </a:xfrm>
          <a:prstGeom prst="rect">
            <a:avLst/>
          </a:prstGeom>
        </p:spPr>
        <p:txBody>
          <a:bodyPr vert="horz" wrap="square" lIns="0" tIns="12700" rIns="0" bIns="0" rtlCol="0">
            <a:spAutoFit/>
          </a:bodyPr>
          <a:lstStyle/>
          <a:p>
            <a:pPr algn="ctr"/>
            <a:r>
              <a:rPr lang="en-US" sz="3200" b="1" dirty="0"/>
              <a:t>Database Backup and Restoration</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920750" y="2078322"/>
            <a:ext cx="14706600" cy="3970318"/>
          </a:xfrm>
          <a:prstGeom prst="rect">
            <a:avLst/>
          </a:prstGeom>
          <a:noFill/>
        </p:spPr>
        <p:txBody>
          <a:bodyPr wrap="square">
            <a:spAutoFit/>
          </a:bodyPr>
          <a:lstStyle/>
          <a:p>
            <a:r>
              <a:rPr lang="en-US" sz="2800" dirty="0">
                <a:solidFill>
                  <a:schemeClr val="bg2"/>
                </a:solidFill>
              </a:rPr>
              <a:t>Backup with </a:t>
            </a:r>
            <a:r>
              <a:rPr lang="en-US" sz="2800" dirty="0" err="1">
                <a:solidFill>
                  <a:schemeClr val="bg2"/>
                </a:solidFill>
              </a:rPr>
              <a:t>mysqldump</a:t>
            </a:r>
            <a:r>
              <a:rPr lang="en-US" sz="2800" dirty="0">
                <a:solidFill>
                  <a:schemeClr val="bg2"/>
                </a:solidFill>
              </a:rPr>
              <a:t>:</a:t>
            </a:r>
          </a:p>
          <a:p>
            <a:endParaRPr lang="en-US" sz="2800" dirty="0">
              <a:solidFill>
                <a:schemeClr val="bg2"/>
              </a:solidFill>
            </a:endParaRPr>
          </a:p>
          <a:p>
            <a:r>
              <a:rPr lang="en-US" sz="2800" dirty="0" err="1">
                <a:solidFill>
                  <a:schemeClr val="bg2"/>
                </a:solidFill>
              </a:rPr>
              <a:t>mysqldump</a:t>
            </a:r>
            <a:r>
              <a:rPr lang="en-US" sz="2800" dirty="0">
                <a:solidFill>
                  <a:schemeClr val="bg2"/>
                </a:solidFill>
              </a:rPr>
              <a:t> -u root -p </a:t>
            </a:r>
            <a:r>
              <a:rPr lang="en-US" sz="2800" dirty="0" err="1">
                <a:solidFill>
                  <a:schemeClr val="bg2"/>
                </a:solidFill>
              </a:rPr>
              <a:t>database_name</a:t>
            </a:r>
            <a:r>
              <a:rPr lang="en-US" sz="2800" dirty="0">
                <a:solidFill>
                  <a:schemeClr val="bg2"/>
                </a:solidFill>
              </a:rPr>
              <a:t> &gt; </a:t>
            </a:r>
            <a:r>
              <a:rPr lang="en-US" sz="2800" dirty="0" err="1">
                <a:solidFill>
                  <a:schemeClr val="bg2"/>
                </a:solidFill>
              </a:rPr>
              <a:t>backup.sql</a:t>
            </a:r>
            <a:endParaRPr lang="en-US" sz="2800" dirty="0">
              <a:solidFill>
                <a:schemeClr val="bg2"/>
              </a:solidFill>
            </a:endParaRPr>
          </a:p>
          <a:p>
            <a:endParaRPr lang="en-US" sz="2800" dirty="0">
              <a:solidFill>
                <a:schemeClr val="bg2"/>
              </a:solidFill>
            </a:endParaRPr>
          </a:p>
          <a:p>
            <a:r>
              <a:rPr lang="en-US" sz="2800" dirty="0">
                <a:solidFill>
                  <a:schemeClr val="bg2"/>
                </a:solidFill>
              </a:rPr>
              <a:t>Restoring from Backup:</a:t>
            </a:r>
          </a:p>
          <a:p>
            <a:endParaRPr lang="en-US" sz="2800" dirty="0">
              <a:solidFill>
                <a:schemeClr val="bg2"/>
              </a:solidFill>
            </a:endParaRPr>
          </a:p>
          <a:p>
            <a:r>
              <a:rPr lang="en-US" sz="2800" dirty="0" err="1">
                <a:solidFill>
                  <a:schemeClr val="bg2"/>
                </a:solidFill>
              </a:rPr>
              <a:t>mysql</a:t>
            </a:r>
            <a:r>
              <a:rPr lang="en-US" sz="2800" dirty="0">
                <a:solidFill>
                  <a:schemeClr val="bg2"/>
                </a:solidFill>
              </a:rPr>
              <a:t> -u root -p </a:t>
            </a:r>
            <a:r>
              <a:rPr lang="en-US" sz="2800" dirty="0" err="1">
                <a:solidFill>
                  <a:schemeClr val="bg2"/>
                </a:solidFill>
              </a:rPr>
              <a:t>database_name</a:t>
            </a:r>
            <a:r>
              <a:rPr lang="en-US" sz="2800" dirty="0">
                <a:solidFill>
                  <a:schemeClr val="bg2"/>
                </a:solidFill>
              </a:rPr>
              <a:t> &lt; </a:t>
            </a:r>
            <a:r>
              <a:rPr lang="en-US" sz="2800" dirty="0" err="1">
                <a:solidFill>
                  <a:schemeClr val="bg2"/>
                </a:solidFill>
              </a:rPr>
              <a:t>backup.sql</a:t>
            </a:r>
            <a:endParaRPr lang="en-US" sz="2800" dirty="0">
              <a:solidFill>
                <a:schemeClr val="bg2"/>
              </a:solidFill>
            </a:endParaRPr>
          </a:p>
          <a:p>
            <a:endParaRPr lang="en-US" sz="2800" dirty="0">
              <a:solidFill>
                <a:schemeClr val="bg2"/>
              </a:solidFill>
            </a:endParaRPr>
          </a:p>
          <a:p>
            <a:r>
              <a:rPr lang="en-US" sz="2800" dirty="0">
                <a:solidFill>
                  <a:schemeClr val="bg2"/>
                </a:solidFill>
              </a:rPr>
              <a:t>Automating Backups: Using </a:t>
            </a:r>
            <a:r>
              <a:rPr lang="en-US" sz="2800" dirty="0" err="1">
                <a:solidFill>
                  <a:schemeClr val="bg2"/>
                </a:solidFill>
              </a:rPr>
              <a:t>cron</a:t>
            </a:r>
            <a:r>
              <a:rPr lang="en-US" sz="2800" dirty="0">
                <a:solidFill>
                  <a:schemeClr val="bg2"/>
                </a:solidFill>
              </a:rPr>
              <a:t> jobs </a:t>
            </a:r>
          </a:p>
        </p:txBody>
      </p:sp>
    </p:spTree>
    <p:extLst>
      <p:ext uri="{BB962C8B-B14F-4D97-AF65-F5344CB8AC3E}">
        <p14:creationId xmlns:p14="http://schemas.microsoft.com/office/powerpoint/2010/main" val="14557037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505267"/>
          </a:xfrm>
          <a:prstGeom prst="rect">
            <a:avLst/>
          </a:prstGeom>
        </p:spPr>
        <p:txBody>
          <a:bodyPr vert="horz" wrap="square" lIns="0" tIns="12700" rIns="0" bIns="0" rtlCol="0">
            <a:spAutoFit/>
          </a:bodyPr>
          <a:lstStyle/>
          <a:p>
            <a:pPr algn="ctr"/>
            <a:r>
              <a:rPr lang="en-US" sz="3200" dirty="0"/>
              <a:t>MySQL Performance Optimization</a:t>
            </a:r>
            <a:endParaRPr lang="en-US" sz="3200" b="1"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920750" y="2078322"/>
            <a:ext cx="14706600" cy="5262979"/>
          </a:xfrm>
          <a:prstGeom prst="rect">
            <a:avLst/>
          </a:prstGeom>
          <a:noFill/>
        </p:spPr>
        <p:txBody>
          <a:bodyPr wrap="square">
            <a:spAutoFit/>
          </a:bodyPr>
          <a:lstStyle/>
          <a:p>
            <a:r>
              <a:rPr lang="en-US" sz="2800" dirty="0" err="1">
                <a:solidFill>
                  <a:schemeClr val="bg2"/>
                </a:solidFill>
              </a:rPr>
              <a:t>mysqltunerDescription</a:t>
            </a:r>
            <a:r>
              <a:rPr lang="en-US" sz="2800" dirty="0">
                <a:solidFill>
                  <a:schemeClr val="bg2"/>
                </a:solidFill>
              </a:rPr>
              <a:t>: A popular Perl script that helps analyze your MySQL server's performance and provides recommendations for tuning.</a:t>
            </a:r>
          </a:p>
          <a:p>
            <a:r>
              <a:rPr lang="en-US" sz="2800" dirty="0" err="1">
                <a:solidFill>
                  <a:schemeClr val="bg2"/>
                </a:solidFill>
              </a:rPr>
              <a:t>Features:Analyzes</a:t>
            </a:r>
            <a:r>
              <a:rPr lang="en-US" sz="2800" dirty="0">
                <a:solidFill>
                  <a:schemeClr val="bg2"/>
                </a:solidFill>
              </a:rPr>
              <a:t> MySQL configuration and running status.</a:t>
            </a:r>
          </a:p>
          <a:p>
            <a:r>
              <a:rPr lang="en-US" sz="2800" dirty="0">
                <a:solidFill>
                  <a:schemeClr val="bg2"/>
                </a:solidFill>
              </a:rPr>
              <a:t>Provides suggestions for optimizing server variables like buffer sizes, query cache, and thread settings.</a:t>
            </a:r>
          </a:p>
          <a:p>
            <a:r>
              <a:rPr lang="en-US" sz="2800" dirty="0">
                <a:solidFill>
                  <a:schemeClr val="bg2"/>
                </a:solidFill>
              </a:rPr>
              <a:t>Reports on key performance metrics such as slow queries, buffer usage, and cache hits.</a:t>
            </a:r>
          </a:p>
          <a:p>
            <a:endParaRPr lang="en-US" sz="2800" dirty="0">
              <a:solidFill>
                <a:schemeClr val="bg2"/>
              </a:solidFill>
            </a:endParaRPr>
          </a:p>
          <a:p>
            <a:r>
              <a:rPr lang="en-US" sz="2800" dirty="0">
                <a:solidFill>
                  <a:schemeClr val="bg2"/>
                </a:solidFill>
              </a:rPr>
              <a:t>Built in </a:t>
            </a:r>
            <a:r>
              <a:rPr lang="en-US" sz="2800" dirty="0" err="1">
                <a:solidFill>
                  <a:schemeClr val="bg2"/>
                </a:solidFill>
              </a:rPr>
              <a:t>mysql</a:t>
            </a:r>
            <a:endParaRPr lang="en-US" sz="2800" dirty="0">
              <a:solidFill>
                <a:schemeClr val="bg2"/>
              </a:solidFill>
            </a:endParaRPr>
          </a:p>
          <a:p>
            <a:endParaRPr lang="en-US" sz="2800" dirty="0">
              <a:solidFill>
                <a:schemeClr val="bg2"/>
              </a:solidFill>
            </a:endParaRPr>
          </a:p>
          <a:p>
            <a:r>
              <a:rPr lang="en-US" sz="2800" dirty="0">
                <a:solidFill>
                  <a:schemeClr val="bg2"/>
                </a:solidFill>
              </a:rPr>
              <a:t>SHOW STATUS;</a:t>
            </a:r>
          </a:p>
          <a:p>
            <a:r>
              <a:rPr lang="en-US" sz="2800" dirty="0">
                <a:solidFill>
                  <a:schemeClr val="bg2"/>
                </a:solidFill>
              </a:rPr>
              <a:t>SHOW VARIABLES;</a:t>
            </a:r>
          </a:p>
          <a:p>
            <a:endParaRPr lang="en-US" sz="2800" dirty="0">
              <a:solidFill>
                <a:schemeClr val="bg2"/>
              </a:solidFill>
            </a:endParaRPr>
          </a:p>
        </p:txBody>
      </p:sp>
      <p:pic>
        <p:nvPicPr>
          <p:cNvPr id="7" name="Picture 6">
            <a:extLst>
              <a:ext uri="{FF2B5EF4-FFF2-40B4-BE49-F238E27FC236}">
                <a16:creationId xmlns:a16="http://schemas.microsoft.com/office/drawing/2014/main" id="{E2286E88-6AB9-79C7-6EB5-97193FF7D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150" y="5378450"/>
            <a:ext cx="5513056" cy="1880324"/>
          </a:xfrm>
          <a:prstGeom prst="rect">
            <a:avLst/>
          </a:prstGeom>
        </p:spPr>
      </p:pic>
    </p:spTree>
    <p:extLst>
      <p:ext uri="{BB962C8B-B14F-4D97-AF65-F5344CB8AC3E}">
        <p14:creationId xmlns:p14="http://schemas.microsoft.com/office/powerpoint/2010/main" val="16770151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149350" y="948338"/>
            <a:ext cx="14478000" cy="9325630"/>
          </a:xfrm>
          <a:prstGeom prst="rect">
            <a:avLst/>
          </a:prstGeom>
          <a:noFill/>
        </p:spPr>
        <p:txBody>
          <a:bodyPr wrap="square">
            <a:spAutoFit/>
          </a:bodyPr>
          <a:lstStyle/>
          <a:p>
            <a:r>
              <a:rPr lang="en-US" sz="2400" dirty="0">
                <a:solidFill>
                  <a:schemeClr val="bg2">
                    <a:lumMod val="75000"/>
                  </a:schemeClr>
                </a:solidFill>
              </a:rPr>
              <a:t>.</a:t>
            </a:r>
            <a:r>
              <a:rPr lang="en-US" sz="2400" b="1" i="0" dirty="0">
                <a:solidFill>
                  <a:schemeClr val="bg2">
                    <a:lumMod val="75000"/>
                  </a:schemeClr>
                </a:solidFill>
                <a:effectLst/>
                <a:latin typeface="DeepSeek-CJK-patch"/>
              </a:rPr>
              <a:t> Ansible</a:t>
            </a:r>
            <a:r>
              <a:rPr lang="en-US" sz="2400" b="0" i="0" dirty="0">
                <a:solidFill>
                  <a:schemeClr val="bg2">
                    <a:lumMod val="75000"/>
                  </a:schemeClr>
                </a:solidFill>
                <a:effectLst/>
                <a:latin typeface="DeepSeek-CJK-patch"/>
              </a:rPr>
              <a:t> is an open-source automation tool designed for IT tasks such as configuration management, application deployment, orchestration, and infrastructure provisioning. Here's a concise breakdown of its key features and functionalities:</a:t>
            </a:r>
            <a:endParaRPr lang="fa-IR" sz="2400" b="0" i="0" dirty="0">
              <a:solidFill>
                <a:schemeClr val="bg2">
                  <a:lumMod val="75000"/>
                </a:schemeClr>
              </a:solidFill>
              <a:effectLst/>
              <a:latin typeface="DeepSeek-CJK-patch"/>
            </a:endParaRPr>
          </a:p>
          <a:p>
            <a:endParaRPr lang="fa-IR" sz="2400" dirty="0">
              <a:solidFill>
                <a:schemeClr val="bg2">
                  <a:lumMod val="75000"/>
                </a:schemeClr>
              </a:solidFill>
              <a:latin typeface="DeepSeek-CJK-patch"/>
            </a:endParaRPr>
          </a:p>
          <a:p>
            <a:endParaRPr lang="fa-IR" sz="2400" dirty="0">
              <a:solidFill>
                <a:schemeClr val="bg2">
                  <a:lumMod val="75000"/>
                </a:schemeClr>
              </a:solidFill>
              <a:latin typeface="DeepSeek-CJK-patch"/>
            </a:endParaRPr>
          </a:p>
          <a:p>
            <a:pPr algn="l"/>
            <a:r>
              <a:rPr lang="en-US" sz="2400" b="1" i="0" dirty="0">
                <a:solidFill>
                  <a:schemeClr val="bg2">
                    <a:lumMod val="75000"/>
                  </a:schemeClr>
                </a:solidFill>
                <a:effectLst/>
                <a:latin typeface="DeepSeek-CJK-patch"/>
              </a:rPr>
              <a:t>Agentless Architecture</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0" i="0" dirty="0">
                <a:solidFill>
                  <a:schemeClr val="bg2">
                    <a:lumMod val="75000"/>
                  </a:schemeClr>
                </a:solidFill>
                <a:effectLst/>
                <a:latin typeface="DeepSeek-CJK-patch"/>
              </a:rPr>
              <a:t>Uses </a:t>
            </a:r>
            <a:r>
              <a:rPr lang="en-US" sz="2400" b="1" i="0" dirty="0">
                <a:solidFill>
                  <a:schemeClr val="bg2">
                    <a:lumMod val="75000"/>
                  </a:schemeClr>
                </a:solidFill>
                <a:effectLst/>
                <a:latin typeface="DeepSeek-CJK-patch"/>
              </a:rPr>
              <a:t>SSH</a:t>
            </a:r>
            <a:r>
              <a:rPr lang="en-US" sz="2400" b="0" i="0" dirty="0">
                <a:solidFill>
                  <a:schemeClr val="bg2">
                    <a:lumMod val="75000"/>
                  </a:schemeClr>
                </a:solidFill>
                <a:effectLst/>
                <a:latin typeface="DeepSeek-CJK-patch"/>
              </a:rPr>
              <a:t> (Linux/Unix) or </a:t>
            </a:r>
            <a:r>
              <a:rPr lang="en-US" sz="2400" b="1" i="0" dirty="0" err="1">
                <a:solidFill>
                  <a:schemeClr val="bg2">
                    <a:lumMod val="75000"/>
                  </a:schemeClr>
                </a:solidFill>
                <a:effectLst/>
                <a:latin typeface="DeepSeek-CJK-patch"/>
              </a:rPr>
              <a:t>WinRM</a:t>
            </a:r>
            <a:r>
              <a:rPr lang="en-US" sz="2400" b="0" i="0" dirty="0">
                <a:solidFill>
                  <a:schemeClr val="bg2">
                    <a:lumMod val="75000"/>
                  </a:schemeClr>
                </a:solidFill>
                <a:effectLst/>
                <a:latin typeface="DeepSeek-CJK-patch"/>
              </a:rPr>
              <a:t> (Windows) to communicate with remote systems.</a:t>
            </a:r>
          </a:p>
          <a:p>
            <a:pPr algn="l"/>
            <a:br>
              <a:rPr lang="en-US" sz="2400" dirty="0"/>
            </a:br>
            <a:r>
              <a:rPr lang="en-US" sz="2400" b="1" i="0" dirty="0">
                <a:solidFill>
                  <a:schemeClr val="bg2">
                    <a:lumMod val="75000"/>
                  </a:schemeClr>
                </a:solidFill>
                <a:effectLst/>
                <a:latin typeface="DeepSeek-CJK-patch"/>
              </a:rPr>
              <a:t>Declarative Playbooks</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0" i="0" dirty="0">
                <a:solidFill>
                  <a:schemeClr val="bg2">
                    <a:lumMod val="75000"/>
                  </a:schemeClr>
                </a:solidFill>
                <a:effectLst/>
                <a:latin typeface="DeepSeek-CJK-patch"/>
              </a:rPr>
              <a:t>Configuration and workflows are defined in </a:t>
            </a:r>
            <a:r>
              <a:rPr lang="en-US" sz="2400" b="1" i="0" dirty="0">
                <a:solidFill>
                  <a:schemeClr val="bg2">
                    <a:lumMod val="75000"/>
                  </a:schemeClr>
                </a:solidFill>
                <a:effectLst/>
                <a:latin typeface="DeepSeek-CJK-patch"/>
              </a:rPr>
              <a:t>YAML</a:t>
            </a:r>
            <a:r>
              <a:rPr lang="en-US" sz="2400" b="0" i="0" dirty="0">
                <a:solidFill>
                  <a:schemeClr val="bg2">
                    <a:lumMod val="75000"/>
                  </a:schemeClr>
                </a:solidFill>
                <a:effectLst/>
                <a:latin typeface="DeepSeek-CJK-patch"/>
              </a:rPr>
              <a:t> files called </a:t>
            </a:r>
            <a:r>
              <a:rPr lang="en-US" sz="2400" b="0" i="1" dirty="0">
                <a:solidFill>
                  <a:schemeClr val="bg2">
                    <a:lumMod val="75000"/>
                  </a:schemeClr>
                </a:solidFill>
                <a:effectLst/>
                <a:latin typeface="DeepSeek-CJK-patch"/>
              </a:rPr>
              <a:t>playbooks</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1" i="0" dirty="0">
                <a:solidFill>
                  <a:schemeClr val="bg2">
                    <a:lumMod val="75000"/>
                  </a:schemeClr>
                </a:solidFill>
                <a:effectLst/>
                <a:latin typeface="DeepSeek-CJK-patch"/>
              </a:rPr>
              <a:t>Idempotent</a:t>
            </a:r>
            <a:r>
              <a:rPr lang="en-US" sz="2400" b="0" i="0" dirty="0">
                <a:solidFill>
                  <a:schemeClr val="bg2">
                    <a:lumMod val="75000"/>
                  </a:schemeClr>
                </a:solidFill>
                <a:effectLst/>
                <a:latin typeface="DeepSeek-CJK-patch"/>
              </a:rPr>
              <a:t>: Playbooks ensure systems reach the desired state, even if run multiple times (no unintended changes)</a:t>
            </a: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Modules:</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Pre-built modules for common tasks (e.g., apt for package installation, copy for file transfer).</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Over 3,000+ modules available for cloud (AWS, Azure), containers, networking, and more</a:t>
            </a:r>
            <a:endParaRPr lang="fa-IR" sz="2400" b="0" i="0" dirty="0">
              <a:solidFill>
                <a:schemeClr val="bg2">
                  <a:lumMod val="75000"/>
                </a:schemeClr>
              </a:solidFill>
              <a:effectLst/>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Inventory:</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A file (inventory.ini) listing managed hosts and groups (e.g., webservers, </a:t>
            </a:r>
            <a:r>
              <a:rPr lang="en-US" sz="2400" b="0" i="0" dirty="0" err="1">
                <a:solidFill>
                  <a:schemeClr val="bg2">
                    <a:lumMod val="75000"/>
                  </a:schemeClr>
                </a:solidFill>
                <a:effectLst/>
                <a:latin typeface="DeepSeek-CJK-patch"/>
              </a:rPr>
              <a:t>dbservers</a:t>
            </a:r>
            <a:r>
              <a:rPr lang="en-US" sz="2400" b="0" i="0" dirty="0">
                <a:solidFill>
                  <a:schemeClr val="bg2">
                    <a:lumMod val="75000"/>
                  </a:schemeClr>
                </a:solidFill>
                <a:effectLst/>
                <a:latin typeface="DeepSeek-CJK-patch"/>
              </a:rPr>
              <a:t>)</a:t>
            </a:r>
            <a:endParaRPr lang="fa-IR" sz="2400" b="0" i="0" dirty="0">
              <a:solidFill>
                <a:schemeClr val="bg2">
                  <a:lumMod val="75000"/>
                </a:schemeClr>
              </a:solidFill>
              <a:effectLst/>
              <a:latin typeface="DeepSeek-CJK-patch"/>
            </a:endParaRPr>
          </a:p>
          <a:p>
            <a:pPr algn="l"/>
            <a:endParaRPr lang="en-US" sz="2400" b="0" i="0" dirty="0">
              <a:solidFill>
                <a:schemeClr val="bg2">
                  <a:lumMod val="75000"/>
                </a:schemeClr>
              </a:solidFill>
              <a:effectLst/>
              <a:latin typeface="DeepSeek-CJK-patch"/>
            </a:endParaRPr>
          </a:p>
        </p:txBody>
      </p:sp>
    </p:spTree>
    <p:extLst>
      <p:ext uri="{BB962C8B-B14F-4D97-AF65-F5344CB8AC3E}">
        <p14:creationId xmlns:p14="http://schemas.microsoft.com/office/powerpoint/2010/main" val="27876367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149350" y="948338"/>
            <a:ext cx="14478000" cy="6370975"/>
          </a:xfrm>
          <a:prstGeom prst="rect">
            <a:avLst/>
          </a:prstGeom>
          <a:noFill/>
        </p:spPr>
        <p:txBody>
          <a:bodyPr wrap="square">
            <a:spAutoFit/>
          </a:bodyPr>
          <a:lstStyle/>
          <a:p>
            <a:pPr algn="l">
              <a:buFont typeface="+mj-lt"/>
              <a:buAutoNum type="arabicPeriod"/>
            </a:pPr>
            <a:r>
              <a:rPr lang="en-US" sz="2400" b="1" i="0" dirty="0">
                <a:solidFill>
                  <a:schemeClr val="bg2">
                    <a:lumMod val="75000"/>
                  </a:schemeClr>
                </a:solidFill>
                <a:effectLst/>
                <a:latin typeface="DeepSeek-CJK-patch"/>
              </a:rPr>
              <a:t>Configuration Management</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Enforce consistent configurations across servers (e.g., install packages, manage users).</a:t>
            </a:r>
          </a:p>
          <a:p>
            <a:pPr marL="742950" lvl="1" indent="-285750" algn="l">
              <a:buFont typeface="+mj-lt"/>
              <a:buAutoNum type="arabicPeriod"/>
            </a:pPr>
            <a:r>
              <a:rPr lang="en-US" sz="2400" b="0" i="0" dirty="0">
                <a:solidFill>
                  <a:schemeClr val="bg2">
                    <a:lumMod val="75000"/>
                  </a:schemeClr>
                </a:solidFill>
                <a:effectLst/>
                <a:latin typeface="DeepSeek-CJK-patch"/>
              </a:rPr>
              <a:t>Example: Ensure Nginx is installed and running on all web servers.</a:t>
            </a:r>
            <a:endParaRPr lang="fa-IR" sz="2400" b="0" i="0" dirty="0">
              <a:solidFill>
                <a:schemeClr val="bg2">
                  <a:lumMod val="75000"/>
                </a:schemeClr>
              </a:solidFill>
              <a:effectLst/>
              <a:latin typeface="DeepSeek-CJK-patch"/>
            </a:endParaRPr>
          </a:p>
          <a:p>
            <a:pPr marL="457200" lvl="1" algn="l"/>
            <a:endParaRPr lang="en-US" sz="2400" b="0" i="0" dirty="0">
              <a:solidFill>
                <a:schemeClr val="bg2">
                  <a:lumMod val="75000"/>
                </a:schemeClr>
              </a:solidFill>
              <a:effectLst/>
              <a:latin typeface="DeepSeek-CJK-patch"/>
            </a:endParaRPr>
          </a:p>
          <a:p>
            <a:pPr algn="l">
              <a:buFont typeface="+mj-lt"/>
              <a:buAutoNum type="arabicPeriod"/>
            </a:pPr>
            <a:r>
              <a:rPr lang="en-US" sz="2400" b="1" i="0" dirty="0">
                <a:solidFill>
                  <a:schemeClr val="bg2">
                    <a:lumMod val="75000"/>
                  </a:schemeClr>
                </a:solidFill>
                <a:effectLst/>
                <a:latin typeface="DeepSeek-CJK-patch"/>
              </a:rPr>
              <a:t>Application Deployment</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Deploy code or applications to production environments.</a:t>
            </a:r>
          </a:p>
          <a:p>
            <a:pPr marL="742950" lvl="1" indent="-285750" algn="l">
              <a:buFont typeface="+mj-lt"/>
              <a:buAutoNum type="arabicPeriod"/>
            </a:pPr>
            <a:r>
              <a:rPr lang="en-US" sz="2400" b="0" i="0" dirty="0">
                <a:solidFill>
                  <a:schemeClr val="bg2">
                    <a:lumMod val="75000"/>
                  </a:schemeClr>
                </a:solidFill>
                <a:effectLst/>
                <a:latin typeface="DeepSeek-CJK-patch"/>
              </a:rPr>
              <a:t>Example: Push a Python app to servers, install dependencies, and restart services.</a:t>
            </a:r>
            <a:endParaRPr lang="fa-IR" sz="2400" b="0" i="0" dirty="0">
              <a:solidFill>
                <a:schemeClr val="bg2">
                  <a:lumMod val="75000"/>
                </a:schemeClr>
              </a:solidFill>
              <a:effectLst/>
              <a:latin typeface="DeepSeek-CJK-patch"/>
            </a:endParaRPr>
          </a:p>
          <a:p>
            <a:pPr marL="457200" lvl="1" algn="l"/>
            <a:endParaRPr lang="en-US" sz="2400" b="0" i="0" dirty="0">
              <a:solidFill>
                <a:schemeClr val="bg2">
                  <a:lumMod val="75000"/>
                </a:schemeClr>
              </a:solidFill>
              <a:effectLst/>
              <a:latin typeface="DeepSeek-CJK-patch"/>
            </a:endParaRPr>
          </a:p>
          <a:p>
            <a:pPr algn="l">
              <a:buFont typeface="+mj-lt"/>
              <a:buAutoNum type="arabicPeriod"/>
            </a:pPr>
            <a:r>
              <a:rPr lang="en-US" sz="2400" b="1" i="0" dirty="0">
                <a:solidFill>
                  <a:schemeClr val="bg2">
                    <a:lumMod val="75000"/>
                  </a:schemeClr>
                </a:solidFill>
                <a:effectLst/>
                <a:latin typeface="DeepSeek-CJK-patch"/>
              </a:rPr>
              <a:t>Orchestration</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Coordinate multi-tier workflows (e.g., deploy a web app, database, and load balancer in sequence).</a:t>
            </a:r>
          </a:p>
          <a:p>
            <a:pPr marL="457200" lvl="1" algn="l"/>
            <a:endParaRPr lang="en-US" sz="2400" dirty="0">
              <a:solidFill>
                <a:schemeClr val="bg2">
                  <a:lumMod val="75000"/>
                </a:schemeClr>
              </a:solidFill>
              <a:latin typeface="DeepSeek-CJK-patch"/>
            </a:endParaRPr>
          </a:p>
          <a:p>
            <a:pPr marL="457200" lvl="1" algn="l"/>
            <a:endParaRPr lang="en-US" sz="2400" b="0" i="0" dirty="0">
              <a:solidFill>
                <a:schemeClr val="bg2">
                  <a:lumMod val="75000"/>
                </a:schemeClr>
              </a:solidFill>
              <a:effectLst/>
              <a:latin typeface="DeepSeek-CJK-patch"/>
            </a:endParaRPr>
          </a:p>
          <a:p>
            <a:pPr marL="457200" lvl="1" algn="l"/>
            <a:r>
              <a:rPr lang="en-US" sz="2400" dirty="0">
                <a:solidFill>
                  <a:schemeClr val="bg2">
                    <a:lumMod val="75000"/>
                  </a:schemeClr>
                </a:solidFill>
                <a:latin typeface="DeepSeek-CJK-patch"/>
              </a:rPr>
              <a:t>Ansible language is python</a:t>
            </a:r>
          </a:p>
          <a:p>
            <a:pPr marL="457200" lvl="1" algn="l"/>
            <a:endParaRPr lang="en-US" sz="2400" b="0" i="0" dirty="0">
              <a:solidFill>
                <a:schemeClr val="bg2">
                  <a:lumMod val="75000"/>
                </a:schemeClr>
              </a:solidFill>
              <a:effectLst/>
              <a:latin typeface="DeepSeek-CJK-patch"/>
            </a:endParaRPr>
          </a:p>
          <a:p>
            <a:pPr marL="457200" lvl="1" algn="l"/>
            <a:r>
              <a:rPr lang="en-US" sz="2400" b="0" i="0" dirty="0">
                <a:solidFill>
                  <a:schemeClr val="bg2">
                    <a:lumMod val="75000"/>
                  </a:schemeClr>
                </a:solidFill>
                <a:effectLst/>
                <a:latin typeface="DeepSeek-CJK-patch"/>
              </a:rPr>
              <a:t>https://docs.ansible.com/ansible/latest/index.html</a:t>
            </a:r>
          </a:p>
          <a:p>
            <a:pPr marL="457200" lvl="1" algn="l"/>
            <a:endParaRPr lang="en-US" sz="2400" b="0" i="0" dirty="0">
              <a:solidFill>
                <a:schemeClr val="bg2">
                  <a:lumMod val="75000"/>
                </a:schemeClr>
              </a:solidFill>
              <a:effectLst/>
              <a:latin typeface="DeepSeek-CJK-patch"/>
            </a:endParaRPr>
          </a:p>
          <a:p>
            <a:r>
              <a:rPr lang="en-US" sz="2400" b="1" dirty="0">
                <a:solidFill>
                  <a:schemeClr val="bg2">
                    <a:lumMod val="75000"/>
                  </a:schemeClr>
                </a:solidFill>
                <a:latin typeface="DeepSeek-CJK-patch"/>
              </a:rPr>
              <a:t>       Ansible server  don’t install on windows</a:t>
            </a:r>
            <a:endParaRPr lang="fa-IR" sz="2400" b="1" dirty="0">
              <a:solidFill>
                <a:schemeClr val="bg2">
                  <a:lumMod val="75000"/>
                </a:schemeClr>
              </a:solidFill>
              <a:latin typeface="DeepSeek-CJK-patch"/>
            </a:endParaRPr>
          </a:p>
        </p:txBody>
      </p:sp>
      <p:pic>
        <p:nvPicPr>
          <p:cNvPr id="6" name="Picture 5">
            <a:extLst>
              <a:ext uri="{FF2B5EF4-FFF2-40B4-BE49-F238E27FC236}">
                <a16:creationId xmlns:a16="http://schemas.microsoft.com/office/drawing/2014/main" id="{AD11CF76-DBB9-B97F-443F-9DAD6751C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1550" y="5073650"/>
            <a:ext cx="4076700" cy="2728832"/>
          </a:xfrm>
          <a:prstGeom prst="rect">
            <a:avLst/>
          </a:prstGeom>
        </p:spPr>
      </p:pic>
    </p:spTree>
    <p:extLst>
      <p:ext uri="{BB962C8B-B14F-4D97-AF65-F5344CB8AC3E}">
        <p14:creationId xmlns:p14="http://schemas.microsoft.com/office/powerpoint/2010/main" val="7428548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454255"/>
            <a:ext cx="14478000" cy="9694962"/>
          </a:xfrm>
          <a:prstGeom prst="rect">
            <a:avLst/>
          </a:prstGeom>
          <a:noFill/>
        </p:spPr>
        <p:txBody>
          <a:bodyPr wrap="square">
            <a:spAutoFit/>
          </a:bodyPr>
          <a:lstStyle/>
          <a:p>
            <a:pPr algn="l"/>
            <a:r>
              <a:rPr lang="en-US" sz="2400" b="0" i="0" dirty="0">
                <a:solidFill>
                  <a:schemeClr val="bg2">
                    <a:lumMod val="75000"/>
                  </a:schemeClr>
                </a:solidFill>
                <a:effectLst/>
                <a:latin typeface="DeepSeek-CJK-patch"/>
              </a:rPr>
              <a:t>Test   ansible -m ping localhost</a:t>
            </a:r>
          </a:p>
          <a:p>
            <a:pPr algn="l"/>
            <a:endParaRPr lang="en-US" sz="2400" dirty="0">
              <a:solidFill>
                <a:schemeClr val="bg2">
                  <a:lumMod val="75000"/>
                </a:schemeClr>
              </a:solidFill>
              <a:latin typeface="DeepSeek-CJK-patch"/>
            </a:endParaRPr>
          </a:p>
          <a:p>
            <a:pPr algn="l"/>
            <a:r>
              <a:rPr lang="fr-FR" sz="2400" dirty="0">
                <a:solidFill>
                  <a:schemeClr val="bg2">
                    <a:lumMod val="75000"/>
                  </a:schemeClr>
                </a:solidFill>
                <a:latin typeface="DeepSeek-CJK-patch"/>
              </a:rPr>
              <a:t>ansible python module location = /</a:t>
            </a:r>
            <a:r>
              <a:rPr lang="fr-FR" sz="2400" dirty="0" err="1">
                <a:solidFill>
                  <a:schemeClr val="bg2">
                    <a:lumMod val="75000"/>
                  </a:schemeClr>
                </a:solidFill>
                <a:latin typeface="DeepSeek-CJK-patch"/>
              </a:rPr>
              <a:t>usr</a:t>
            </a:r>
            <a:r>
              <a:rPr lang="fr-FR" sz="2400" dirty="0">
                <a:solidFill>
                  <a:schemeClr val="bg2">
                    <a:lumMod val="75000"/>
                  </a:schemeClr>
                </a:solidFill>
                <a:latin typeface="DeepSeek-CJK-patch"/>
              </a:rPr>
              <a:t>/lib/python3/</a:t>
            </a:r>
            <a:r>
              <a:rPr lang="fr-FR" sz="2400" dirty="0" err="1">
                <a:solidFill>
                  <a:schemeClr val="bg2">
                    <a:lumMod val="75000"/>
                  </a:schemeClr>
                </a:solidFill>
                <a:latin typeface="DeepSeek-CJK-patch"/>
              </a:rPr>
              <a:t>dist</a:t>
            </a:r>
            <a:r>
              <a:rPr lang="fr-FR" sz="2400" dirty="0">
                <a:solidFill>
                  <a:schemeClr val="bg2">
                    <a:lumMod val="75000"/>
                  </a:schemeClr>
                </a:solidFill>
                <a:latin typeface="DeepSeek-CJK-patch"/>
              </a:rPr>
              <a:t>-packages/ansible</a:t>
            </a:r>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buFont typeface="Arial" panose="020B0604020202020204" pitchFamily="34" charset="0"/>
              <a:buChar char="•"/>
            </a:pPr>
            <a:r>
              <a:rPr lang="en-US" sz="2400" b="1" i="0" dirty="0">
                <a:solidFill>
                  <a:schemeClr val="bg2">
                    <a:lumMod val="75000"/>
                  </a:schemeClr>
                </a:solidFill>
                <a:effectLst/>
                <a:latin typeface="DeepSeek-CJK-patch"/>
              </a:rPr>
              <a:t>Meaning</a:t>
            </a:r>
            <a:r>
              <a:rPr lang="en-US" sz="2400" b="0" i="0" dirty="0">
                <a:solidFill>
                  <a:schemeClr val="bg2">
                    <a:lumMod val="75000"/>
                  </a:schemeClr>
                </a:solidFill>
                <a:effectLst/>
                <a:latin typeface="DeepSeek-CJK-patch"/>
              </a:rPr>
              <a:t>: This is the directory where Ansible's core Python modules are installed.</a:t>
            </a:r>
          </a:p>
          <a:p>
            <a:pPr algn="l">
              <a:buFont typeface="Arial" panose="020B0604020202020204" pitchFamily="34" charset="0"/>
              <a:buChar char="•"/>
            </a:pPr>
            <a:r>
              <a:rPr lang="en-US" sz="2400" b="1" i="0" dirty="0">
                <a:solidFill>
                  <a:schemeClr val="bg2">
                    <a:lumMod val="75000"/>
                  </a:schemeClr>
                </a:solidFill>
                <a:effectLst/>
                <a:latin typeface="DeepSeek-CJK-patch"/>
              </a:rPr>
              <a:t>Significance</a:t>
            </a:r>
            <a:r>
              <a:rPr lang="en-US" sz="2400" b="0" i="0" dirty="0">
                <a:solidFill>
                  <a:schemeClr val="bg2">
                    <a:lumMod val="75000"/>
                  </a:schemeClr>
                </a:solidFill>
                <a:effectLst/>
                <a:latin typeface="DeepSeek-CJK-patch"/>
              </a:rPr>
              <a:t>: All Ansible code (modules, plugins, core libraries) resides her</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dirty="0">
                <a:solidFill>
                  <a:schemeClr val="bg2">
                    <a:lumMod val="75000"/>
                  </a:schemeClr>
                </a:solidFill>
                <a:latin typeface="DeepSeek-CJK-patch"/>
              </a:rPr>
              <a:t>ansible collection location = /root/.ansible/collections:/</a:t>
            </a:r>
            <a:r>
              <a:rPr lang="en-US" sz="2400" dirty="0" err="1">
                <a:solidFill>
                  <a:schemeClr val="bg2">
                    <a:lumMod val="75000"/>
                  </a:schemeClr>
                </a:solidFill>
                <a:latin typeface="DeepSeek-CJK-patch"/>
              </a:rPr>
              <a:t>usr</a:t>
            </a:r>
            <a:r>
              <a:rPr lang="en-US" sz="2400" dirty="0">
                <a:solidFill>
                  <a:schemeClr val="bg2">
                    <a:lumMod val="75000"/>
                  </a:schemeClr>
                </a:solidFill>
                <a:latin typeface="DeepSeek-CJK-patch"/>
              </a:rPr>
              <a:t>/share/ansible/collections</a:t>
            </a:r>
          </a:p>
          <a:p>
            <a:pPr algn="l">
              <a:buFont typeface="Arial" panose="020B0604020202020204" pitchFamily="34" charset="0"/>
              <a:buChar char="•"/>
            </a:pPr>
            <a:r>
              <a:rPr lang="en-US" sz="2400" dirty="0">
                <a:solidFill>
                  <a:schemeClr val="bg2">
                    <a:lumMod val="75000"/>
                  </a:schemeClr>
                </a:solidFill>
                <a:latin typeface="DeepSeek-CJK-patch"/>
              </a:rPr>
              <a:t>Meaning: The paths where Ansible searches for collections (bundles of playbooks, roles, modules, and plugins</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executable location = /</a:t>
            </a:r>
            <a:r>
              <a:rPr lang="en-US" sz="2400" dirty="0" err="1">
                <a:solidFill>
                  <a:schemeClr val="bg2">
                    <a:lumMod val="75000"/>
                  </a:schemeClr>
                </a:solidFill>
                <a:latin typeface="DeepSeek-CJK-patch"/>
              </a:rPr>
              <a:t>usr</a:t>
            </a:r>
            <a:r>
              <a:rPr lang="en-US" sz="2400" dirty="0">
                <a:solidFill>
                  <a:schemeClr val="bg2">
                    <a:lumMod val="75000"/>
                  </a:schemeClr>
                </a:solidFill>
                <a:latin typeface="DeepSeek-CJK-patch"/>
              </a:rPr>
              <a:t>/bin/ansible</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jinja version = 3.1.2</a:t>
            </a:r>
          </a:p>
          <a:p>
            <a:pPr algn="l"/>
            <a:r>
              <a:rPr lang="en-US" sz="2400" dirty="0">
                <a:solidFill>
                  <a:schemeClr val="bg2">
                    <a:lumMod val="75000"/>
                  </a:schemeClr>
                </a:solidFill>
                <a:latin typeface="DeepSeek-CJK-patch"/>
              </a:rPr>
              <a:t>Meaning: The version of the Jinja2 templating engine installed.</a:t>
            </a:r>
          </a:p>
          <a:p>
            <a:pPr algn="l"/>
            <a:r>
              <a:rPr lang="en-US" sz="2400" dirty="0">
                <a:solidFill>
                  <a:schemeClr val="bg2">
                    <a:lumMod val="75000"/>
                  </a:schemeClr>
                </a:solidFill>
                <a:latin typeface="DeepSeek-CJK-patch"/>
              </a:rPr>
              <a:t>Significance: Ansible uses Jinja2 for templating (e.g., dynamic {{ variables }} in playbooks</a:t>
            </a:r>
          </a:p>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libyaml</a:t>
            </a:r>
            <a:r>
              <a:rPr lang="en-US" sz="2400" dirty="0">
                <a:solidFill>
                  <a:schemeClr val="bg2">
                    <a:lumMod val="75000"/>
                  </a:schemeClr>
                </a:solidFill>
                <a:latin typeface="DeepSeek-CJK-patch"/>
              </a:rPr>
              <a:t> = True</a:t>
            </a:r>
          </a:p>
          <a:p>
            <a:pPr algn="l"/>
            <a:r>
              <a:rPr lang="en-US" sz="2400" dirty="0">
                <a:solidFill>
                  <a:schemeClr val="bg2">
                    <a:lumMod val="75000"/>
                  </a:schemeClr>
                </a:solidFill>
                <a:latin typeface="DeepSeek-CJK-patch"/>
              </a:rPr>
              <a:t>Meaning: The </a:t>
            </a:r>
            <a:r>
              <a:rPr lang="en-US" sz="2400" dirty="0" err="1">
                <a:solidFill>
                  <a:schemeClr val="bg2">
                    <a:lumMod val="75000"/>
                  </a:schemeClr>
                </a:solidFill>
                <a:latin typeface="DeepSeek-CJK-patch"/>
              </a:rPr>
              <a:t>libyaml</a:t>
            </a:r>
            <a:r>
              <a:rPr lang="en-US" sz="2400" dirty="0">
                <a:solidFill>
                  <a:schemeClr val="bg2">
                    <a:lumMod val="75000"/>
                  </a:schemeClr>
                </a:solidFill>
                <a:latin typeface="DeepSeek-CJK-patch"/>
              </a:rPr>
              <a:t> library is installed, which speeds up YAML parsing.</a:t>
            </a:r>
          </a:p>
          <a:p>
            <a:pPr algn="l"/>
            <a:r>
              <a:rPr lang="en-US" sz="2400" dirty="0">
                <a:solidFill>
                  <a:schemeClr val="bg2">
                    <a:lumMod val="75000"/>
                  </a:schemeClr>
                </a:solidFill>
                <a:latin typeface="DeepSeek-CJK-patch"/>
              </a:rPr>
              <a:t>Significance: Faster playbook execution compared to the slower pure-Python YAML parser.</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b="0" i="0" dirty="0">
                <a:solidFill>
                  <a:schemeClr val="bg2">
                    <a:lumMod val="75000"/>
                  </a:schemeClr>
                </a:solidFill>
                <a:effectLst/>
                <a:latin typeface="DeepSeek-CJK-patch"/>
              </a:rPr>
              <a:t>Ansible config file /</a:t>
            </a:r>
            <a:r>
              <a:rPr lang="en-US" sz="2400" b="0" i="0" dirty="0" err="1">
                <a:solidFill>
                  <a:schemeClr val="bg2">
                    <a:lumMod val="75000"/>
                  </a:schemeClr>
                </a:solidFill>
                <a:effectLst/>
                <a:latin typeface="DeepSeek-CJK-patch"/>
              </a:rPr>
              <a:t>etc</a:t>
            </a:r>
            <a:r>
              <a:rPr lang="en-US" sz="2400" b="0" i="0" dirty="0">
                <a:solidFill>
                  <a:schemeClr val="bg2">
                    <a:lumMod val="75000"/>
                  </a:schemeClr>
                </a:solidFill>
                <a:effectLst/>
                <a:latin typeface="DeepSeek-CJK-patch"/>
              </a:rPr>
              <a:t>/ansible/</a:t>
            </a:r>
            <a:r>
              <a:rPr lang="en-US" sz="2400" b="0" i="0" dirty="0" err="1">
                <a:solidFill>
                  <a:schemeClr val="bg2">
                    <a:lumMod val="75000"/>
                  </a:schemeClr>
                </a:solidFill>
                <a:effectLst/>
                <a:latin typeface="DeepSeek-CJK-patch"/>
              </a:rPr>
              <a:t>ansible.cfg</a:t>
            </a:r>
            <a:endParaRPr lang="en-US" sz="2400" b="0" i="0" dirty="0">
              <a:solidFill>
                <a:schemeClr val="bg2">
                  <a:lumMod val="75000"/>
                </a:schemeClr>
              </a:solidFill>
              <a:effectLst/>
              <a:latin typeface="DeepSeek-CJK-patch"/>
            </a:endParaRPr>
          </a:p>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pic>
        <p:nvPicPr>
          <p:cNvPr id="6" name="Picture 5">
            <a:extLst>
              <a:ext uri="{FF2B5EF4-FFF2-40B4-BE49-F238E27FC236}">
                <a16:creationId xmlns:a16="http://schemas.microsoft.com/office/drawing/2014/main" id="{AD11CF76-DBB9-B97F-443F-9DAD6751C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9575" y="6902450"/>
            <a:ext cx="4076700" cy="2728832"/>
          </a:xfrm>
          <a:prstGeom prst="rect">
            <a:avLst/>
          </a:prstGeom>
        </p:spPr>
      </p:pic>
    </p:spTree>
    <p:extLst>
      <p:ext uri="{BB962C8B-B14F-4D97-AF65-F5344CB8AC3E}">
        <p14:creationId xmlns:p14="http://schemas.microsoft.com/office/powerpoint/2010/main" val="3452320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Comparison </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454255"/>
            <a:ext cx="14478000" cy="830997"/>
          </a:xfrm>
          <a:prstGeom prst="rect">
            <a:avLst/>
          </a:prstGeom>
          <a:noFill/>
        </p:spPr>
        <p:txBody>
          <a:bodyPr wrap="square">
            <a:spAutoFit/>
          </a:bodyPr>
          <a:lstStyle/>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graphicFrame>
        <p:nvGraphicFramePr>
          <p:cNvPr id="7" name="Table 6">
            <a:extLst>
              <a:ext uri="{FF2B5EF4-FFF2-40B4-BE49-F238E27FC236}">
                <a16:creationId xmlns:a16="http://schemas.microsoft.com/office/drawing/2014/main" id="{EB54C088-1378-8048-3D74-14E618E2C5D2}"/>
              </a:ext>
            </a:extLst>
          </p:cNvPr>
          <p:cNvGraphicFramePr>
            <a:graphicFrameLocks noGrp="1"/>
          </p:cNvGraphicFramePr>
          <p:nvPr>
            <p:extLst>
              <p:ext uri="{D42A27DB-BD31-4B8C-83A1-F6EECF244321}">
                <p14:modId xmlns:p14="http://schemas.microsoft.com/office/powerpoint/2010/main" val="2485862218"/>
              </p:ext>
            </p:extLst>
          </p:nvPr>
        </p:nvGraphicFramePr>
        <p:xfrm>
          <a:off x="714373" y="2101850"/>
          <a:ext cx="16471902" cy="4434840"/>
        </p:xfrm>
        <a:graphic>
          <a:graphicData uri="http://schemas.openxmlformats.org/drawingml/2006/table">
            <a:tbl>
              <a:tblPr/>
              <a:tblGrid>
                <a:gridCol w="3760466">
                  <a:extLst>
                    <a:ext uri="{9D8B030D-6E8A-4147-A177-3AD203B41FA5}">
                      <a16:colId xmlns:a16="http://schemas.microsoft.com/office/drawing/2014/main" val="2651663224"/>
                    </a:ext>
                  </a:extLst>
                </a:gridCol>
                <a:gridCol w="3177859">
                  <a:extLst>
                    <a:ext uri="{9D8B030D-6E8A-4147-A177-3AD203B41FA5}">
                      <a16:colId xmlns:a16="http://schemas.microsoft.com/office/drawing/2014/main" val="3996028973"/>
                    </a:ext>
                  </a:extLst>
                </a:gridCol>
                <a:gridCol w="3177859">
                  <a:extLst>
                    <a:ext uri="{9D8B030D-6E8A-4147-A177-3AD203B41FA5}">
                      <a16:colId xmlns:a16="http://schemas.microsoft.com/office/drawing/2014/main" val="4079149599"/>
                    </a:ext>
                  </a:extLst>
                </a:gridCol>
                <a:gridCol w="3177859">
                  <a:extLst>
                    <a:ext uri="{9D8B030D-6E8A-4147-A177-3AD203B41FA5}">
                      <a16:colId xmlns:a16="http://schemas.microsoft.com/office/drawing/2014/main" val="3584272610"/>
                    </a:ext>
                  </a:extLst>
                </a:gridCol>
                <a:gridCol w="3177859">
                  <a:extLst>
                    <a:ext uri="{9D8B030D-6E8A-4147-A177-3AD203B41FA5}">
                      <a16:colId xmlns:a16="http://schemas.microsoft.com/office/drawing/2014/main" val="1414320759"/>
                    </a:ext>
                  </a:extLst>
                </a:gridCol>
              </a:tblGrid>
              <a:tr h="401320">
                <a:tc>
                  <a:txBody>
                    <a:bodyPr/>
                    <a:lstStyle/>
                    <a:p>
                      <a:pPr algn="l"/>
                      <a:r>
                        <a:rPr lang="en-US" sz="1800" b="1">
                          <a:solidFill>
                            <a:srgbClr val="404040"/>
                          </a:solidFill>
                          <a:effectLst/>
                        </a:rPr>
                        <a:t>Aspect</a:t>
                      </a:r>
                    </a:p>
                  </a:txBody>
                  <a:tcPr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Ansible</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SaltStack (Salt)</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Puppet</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Chef</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763692914"/>
                  </a:ext>
                </a:extLst>
              </a:tr>
              <a:tr h="401320">
                <a:tc>
                  <a:txBody>
                    <a:bodyPr/>
                    <a:lstStyle/>
                    <a:p>
                      <a:r>
                        <a:rPr lang="en-US" sz="1800" b="1">
                          <a:effectLst/>
                        </a:rPr>
                        <a:t>Architecture</a:t>
                      </a:r>
                      <a:endParaRPr lang="en-US" sz="1800">
                        <a:effectLst/>
                      </a:endParaRPr>
                    </a:p>
                  </a:txBody>
                  <a:tcPr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Agentless (SSH/WinRM).</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Master-Minion or Agentless.</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Master-Agent.</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Master-Client.</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158131150"/>
                  </a:ext>
                </a:extLst>
              </a:tr>
              <a:tr h="401320">
                <a:tc>
                  <a:txBody>
                    <a:bodyPr/>
                    <a:lstStyle/>
                    <a:p>
                      <a:r>
                        <a:rPr lang="en-US" sz="1800" b="1">
                          <a:effectLst/>
                        </a:rPr>
                        <a:t>Language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YAML + Jinja2.</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YAML + Jinja2 or Python.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Puppet DSL (Ruby-like).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Ruby (Recipes/Cookbooks).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254425676"/>
                  </a:ext>
                </a:extLst>
              </a:tr>
              <a:tr h="401320">
                <a:tc>
                  <a:txBody>
                    <a:bodyPr/>
                    <a:lstStyle/>
                    <a:p>
                      <a:r>
                        <a:rPr lang="en-US" sz="1800" b="1">
                          <a:effectLst/>
                        </a:rPr>
                        <a:t>Agent Required?</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No.</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Optional (Minions).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Yes (Puppet Agent).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Yes (Chef Client).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84951912"/>
                  </a:ext>
                </a:extLst>
              </a:tr>
              <a:tr h="675640">
                <a:tc>
                  <a:txBody>
                    <a:bodyPr/>
                    <a:lstStyle/>
                    <a:p>
                      <a:r>
                        <a:rPr lang="en-US" sz="1800" b="1">
                          <a:effectLst/>
                        </a:rPr>
                        <a:t>Ease of Use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Low (YAML syntax).</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Moderate (Flexible but complex).</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Steep (DSL learning curve).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Steep (Ruby expertise needed).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733286659"/>
                  </a:ext>
                </a:extLst>
              </a:tr>
              <a:tr h="401320">
                <a:tc>
                  <a:txBody>
                    <a:bodyPr/>
                    <a:lstStyle/>
                    <a:p>
                      <a:r>
                        <a:rPr lang="en-US" sz="1800" b="1">
                          <a:effectLst/>
                        </a:rPr>
                        <a:t>Scalability</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Small to Medium.</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Large-scale, real-time.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Enterprise-scale.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Scalable but resource-intensive.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48070736"/>
                  </a:ext>
                </a:extLst>
              </a:tr>
              <a:tr h="675640">
                <a:tc>
                  <a:txBody>
                    <a:bodyPr/>
                    <a:lstStyle/>
                    <a:p>
                      <a:r>
                        <a:rPr lang="en-US" sz="1800" b="1">
                          <a:effectLst/>
                        </a:rPr>
                        <a:t>Key Strength</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Simplicity, agentless, cloud-native.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Speed, event-driven automation.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Compliance, state enforcement.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Flexibility, Ruby-driven customization.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642420330"/>
                  </a:ext>
                </a:extLst>
              </a:tr>
              <a:tr h="401320">
                <a:tc>
                  <a:txBody>
                    <a:bodyPr/>
                    <a:lstStyle/>
                    <a:p>
                      <a:r>
                        <a:rPr lang="en-US" sz="1800" b="1">
                          <a:effectLst/>
                        </a:rPr>
                        <a:t>Community</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Largest (Red Hat-backed).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Active (VMware-backed).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Enterprise-focused.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Mature but smaller.</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715766746"/>
                  </a:ext>
                </a:extLst>
              </a:tr>
              <a:tr h="675640">
                <a:tc>
                  <a:txBody>
                    <a:bodyPr/>
                    <a:lstStyle/>
                    <a:p>
                      <a:r>
                        <a:rPr lang="en-US" sz="1800" b="1">
                          <a:effectLst/>
                        </a:rPr>
                        <a:t>Primary Use Case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Cloud provisioning, CI/CD, simple automation.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Large-scale orchestration, NetDevOps.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 IT compliance.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dirty="0">
                          <a:effectLst/>
                        </a:rPr>
                        <a:t>Complex app lifecycle management.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129138730"/>
                  </a:ext>
                </a:extLst>
              </a:tr>
            </a:tbl>
          </a:graphicData>
        </a:graphic>
      </p:graphicFrame>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45A6BA29-F23B-F654-2101-B6970DF81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350" y="6546294"/>
            <a:ext cx="8915400" cy="2571750"/>
          </a:xfrm>
          <a:prstGeom prst="rect">
            <a:avLst/>
          </a:prstGeom>
        </p:spPr>
      </p:pic>
    </p:spTree>
    <p:extLst>
      <p:ext uri="{BB962C8B-B14F-4D97-AF65-F5344CB8AC3E}">
        <p14:creationId xmlns:p14="http://schemas.microsoft.com/office/powerpoint/2010/main" val="1634369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Why Ansible Need?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643099"/>
            <a:ext cx="14478000" cy="5632311"/>
          </a:xfrm>
          <a:prstGeom prst="rect">
            <a:avLst/>
          </a:prstGeom>
          <a:noFill/>
        </p:spPr>
        <p:txBody>
          <a:bodyPr wrap="square">
            <a:spAutoFit/>
          </a:bodyPr>
          <a:lstStyle/>
          <a:p>
            <a:pPr algn="l"/>
            <a:r>
              <a:rPr lang="en-US" sz="2400" dirty="0">
                <a:solidFill>
                  <a:schemeClr val="bg2">
                    <a:lumMod val="75000"/>
                  </a:schemeClr>
                </a:solidFill>
                <a:latin typeface="DeepSeek-CJK-patch"/>
              </a:rPr>
              <a:t>1000 servers config!!!!!!</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Config app in new server how can?</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Ansible as like as document</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Reduce time wait and prevent overloaded</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(hardening </a:t>
            </a:r>
            <a:r>
              <a:rPr lang="en-US" sz="2400" dirty="0" err="1">
                <a:solidFill>
                  <a:schemeClr val="bg2">
                    <a:lumMod val="75000"/>
                  </a:schemeClr>
                </a:solidFill>
                <a:latin typeface="DeepSeek-CJK-patch"/>
              </a:rPr>
              <a:t>os,os</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upgrade,clustering</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db,performance</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testing,networking,user</a:t>
            </a:r>
            <a:r>
              <a:rPr lang="en-US" sz="2400" dirty="0">
                <a:solidFill>
                  <a:schemeClr val="bg2">
                    <a:lumMod val="75000"/>
                  </a:schemeClr>
                </a:solidFill>
                <a:latin typeface="DeepSeek-CJK-patch"/>
              </a:rPr>
              <a:t> authenticate and authorize)</a:t>
            </a:r>
          </a:p>
          <a:p>
            <a:pPr algn="l"/>
            <a:r>
              <a:rPr lang="en-US" sz="2400">
                <a:solidFill>
                  <a:schemeClr val="bg2">
                    <a:lumMod val="75000"/>
                  </a:schemeClr>
                </a:solidFill>
                <a:latin typeface="DeepSeek-CJK-patch"/>
              </a:rPr>
              <a:t> </a:t>
            </a:r>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41474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Component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358169"/>
            <a:ext cx="14478000" cy="8586966"/>
          </a:xfrm>
          <a:prstGeom prst="rect">
            <a:avLst/>
          </a:prstGeom>
          <a:noFill/>
        </p:spPr>
        <p:txBody>
          <a:bodyPr wrap="square">
            <a:spAutoFit/>
          </a:bodyPr>
          <a:lstStyle/>
          <a:p>
            <a:pPr algn="l"/>
            <a:r>
              <a:rPr lang="en-US" sz="2400" dirty="0">
                <a:solidFill>
                  <a:schemeClr val="bg2">
                    <a:lumMod val="75000"/>
                  </a:schemeClr>
                </a:solidFill>
                <a:latin typeface="DeepSeek-CJK-patch"/>
              </a:rPr>
              <a:t>/</a:t>
            </a:r>
            <a:r>
              <a:rPr lang="en-US" sz="2400" dirty="0" err="1">
                <a:solidFill>
                  <a:schemeClr val="bg2">
                    <a:lumMod val="75000"/>
                  </a:schemeClr>
                </a:solidFill>
                <a:latin typeface="DeepSeek-CJK-patch"/>
              </a:rPr>
              <a:t>etc</a:t>
            </a:r>
            <a:r>
              <a:rPr lang="en-US" sz="2400" dirty="0">
                <a:solidFill>
                  <a:schemeClr val="bg2">
                    <a:lumMod val="75000"/>
                  </a:schemeClr>
                </a:solidFill>
                <a:latin typeface="DeepSeek-CJK-patch"/>
              </a:rPr>
              <a:t>/ansible</a:t>
            </a:r>
          </a:p>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hosts.yaml</a:t>
            </a:r>
            <a:r>
              <a:rPr lang="en-US" sz="2400" dirty="0">
                <a:solidFill>
                  <a:schemeClr val="bg2">
                    <a:lumMod val="75000"/>
                  </a:schemeClr>
                </a:solidFill>
                <a:latin typeface="DeepSeek-CJK-patch"/>
              </a:rPr>
              <a:t>   is a inventory file</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Ansible-</a:t>
            </a:r>
            <a:r>
              <a:rPr lang="en-US" sz="2400" dirty="0" err="1">
                <a:solidFill>
                  <a:schemeClr val="bg2">
                    <a:lumMod val="75000"/>
                  </a:schemeClr>
                </a:solidFill>
                <a:latin typeface="DeepSeek-CJK-patch"/>
              </a:rPr>
              <a:t>playbook.yaml</a:t>
            </a:r>
            <a:r>
              <a:rPr lang="en-US" sz="2400" dirty="0">
                <a:solidFill>
                  <a:schemeClr val="bg2">
                    <a:lumMod val="75000"/>
                  </a:schemeClr>
                </a:solidFill>
                <a:latin typeface="DeepSeek-CJK-patch"/>
              </a:rPr>
              <a:t> </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name: Install and configure Nginx</a:t>
            </a:r>
          </a:p>
          <a:p>
            <a:pPr algn="l"/>
            <a:r>
              <a:rPr lang="en-US" sz="2400" dirty="0">
                <a:solidFill>
                  <a:schemeClr val="bg2">
                    <a:lumMod val="75000"/>
                  </a:schemeClr>
                </a:solidFill>
                <a:latin typeface="DeepSeek-CJK-patch"/>
              </a:rPr>
              <a:t>  hosts: webservers</a:t>
            </a:r>
          </a:p>
          <a:p>
            <a:pPr algn="l"/>
            <a:r>
              <a:rPr lang="en-US" sz="2400" dirty="0">
                <a:solidFill>
                  <a:schemeClr val="bg2">
                    <a:lumMod val="75000"/>
                  </a:schemeClr>
                </a:solidFill>
                <a:latin typeface="DeepSeek-CJK-patch"/>
              </a:rPr>
              <a:t>  become: yes</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tasks:</a:t>
            </a:r>
          </a:p>
          <a:p>
            <a:pPr algn="l"/>
            <a:r>
              <a:rPr lang="en-US" sz="2400" dirty="0">
                <a:solidFill>
                  <a:schemeClr val="bg2">
                    <a:lumMod val="75000"/>
                  </a:schemeClr>
                </a:solidFill>
                <a:latin typeface="DeepSeek-CJK-patch"/>
              </a:rPr>
              <a:t>    - name: Install Nginx</a:t>
            </a:r>
          </a:p>
          <a:p>
            <a:pPr algn="l"/>
            <a:r>
              <a:rPr lang="en-US" sz="2400" dirty="0">
                <a:solidFill>
                  <a:schemeClr val="bg2">
                    <a:lumMod val="75000"/>
                  </a:schemeClr>
                </a:solidFill>
                <a:latin typeface="DeepSeek-CJK-patch"/>
              </a:rPr>
              <a:t>      apt:</a:t>
            </a:r>
          </a:p>
          <a:p>
            <a:pPr algn="l"/>
            <a:r>
              <a:rPr lang="en-US" sz="2400" dirty="0">
                <a:solidFill>
                  <a:schemeClr val="bg2">
                    <a:lumMod val="75000"/>
                  </a:schemeClr>
                </a:solidFill>
                <a:latin typeface="DeepSeek-CJK-patch"/>
              </a:rPr>
              <a:t>        name: nginx</a:t>
            </a:r>
          </a:p>
          <a:p>
            <a:pPr algn="l"/>
            <a:r>
              <a:rPr lang="en-US" sz="2400" dirty="0">
                <a:solidFill>
                  <a:schemeClr val="bg2">
                    <a:lumMod val="75000"/>
                  </a:schemeClr>
                </a:solidFill>
                <a:latin typeface="DeepSeek-CJK-patch"/>
              </a:rPr>
              <a:t>        state: present</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 name: Ensure Nginx is running</a:t>
            </a:r>
          </a:p>
          <a:p>
            <a:pPr algn="l"/>
            <a:r>
              <a:rPr lang="en-US" sz="2400" dirty="0">
                <a:solidFill>
                  <a:schemeClr val="bg2">
                    <a:lumMod val="75000"/>
                  </a:schemeClr>
                </a:solidFill>
                <a:latin typeface="DeepSeek-CJK-patch"/>
              </a:rPr>
              <a:t>      service:</a:t>
            </a:r>
          </a:p>
          <a:p>
            <a:pPr algn="l"/>
            <a:r>
              <a:rPr lang="en-US" sz="2400" dirty="0">
                <a:solidFill>
                  <a:schemeClr val="bg2">
                    <a:lumMod val="75000"/>
                  </a:schemeClr>
                </a:solidFill>
                <a:latin typeface="DeepSeek-CJK-patch"/>
              </a:rPr>
              <a:t>        name: nginx</a:t>
            </a:r>
          </a:p>
          <a:p>
            <a:pPr algn="l"/>
            <a:r>
              <a:rPr lang="en-US" sz="2400" dirty="0">
                <a:solidFill>
                  <a:schemeClr val="bg2">
                    <a:lumMod val="75000"/>
                  </a:schemeClr>
                </a:solidFill>
                <a:latin typeface="DeepSeek-CJK-patch"/>
              </a:rPr>
              <a:t>        state: started</a:t>
            </a:r>
          </a:p>
          <a:p>
            <a:pPr algn="l"/>
            <a:r>
              <a:rPr lang="en-US" sz="2400" dirty="0">
                <a:solidFill>
                  <a:schemeClr val="bg2">
                    <a:lumMod val="75000"/>
                  </a:schemeClr>
                </a:solidFill>
                <a:latin typeface="DeepSeek-CJK-patch"/>
              </a:rPr>
              <a:t>        enabled: yes </a:t>
            </a: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1751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4962897"/>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fa-IR"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400 Bad Request</a:t>
            </a:r>
            <a:r>
              <a:rPr lang="en-US" sz="2400" b="0" i="0" dirty="0">
                <a:solidFill>
                  <a:schemeClr val="accent3">
                    <a:lumMod val="20000"/>
                    <a:lumOff val="80000"/>
                  </a:schemeClr>
                </a:solidFill>
                <a:effectLst/>
                <a:latin typeface="Inter"/>
              </a:rPr>
              <a:t>: The server cannot process the request due to a client error (e.g., malformed syntax).</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401 Unauthorized</a:t>
            </a:r>
            <a:r>
              <a:rPr lang="en-US" sz="2400" b="0" i="0" dirty="0">
                <a:solidFill>
                  <a:schemeClr val="accent3">
                    <a:lumMod val="20000"/>
                    <a:lumOff val="80000"/>
                  </a:schemeClr>
                </a:solidFill>
                <a:effectLst/>
                <a:latin typeface="Inter"/>
              </a:rPr>
              <a:t>: Authentication is required or has failed.</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403 Forbidden</a:t>
            </a:r>
            <a:r>
              <a:rPr lang="en-US" sz="2400" b="0" i="0" dirty="0">
                <a:solidFill>
                  <a:schemeClr val="accent3">
                    <a:lumMod val="20000"/>
                    <a:lumOff val="80000"/>
                  </a:schemeClr>
                </a:solidFill>
                <a:effectLst/>
                <a:latin typeface="Inter"/>
              </a:rPr>
              <a:t>: The client does not have permission to access the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404 Not Found</a:t>
            </a:r>
            <a:r>
              <a:rPr lang="en-US" sz="2400" b="0" i="0" dirty="0">
                <a:solidFill>
                  <a:schemeClr val="accent3">
                    <a:lumMod val="20000"/>
                    <a:lumOff val="80000"/>
                  </a:schemeClr>
                </a:solidFill>
                <a:effectLst/>
                <a:latin typeface="Inter"/>
              </a:rPr>
              <a:t>: The requested resource could not be found on the server.</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405 Method Not Allowed</a:t>
            </a:r>
            <a:r>
              <a:rPr lang="en-US" sz="2400" b="0" i="0" dirty="0">
                <a:solidFill>
                  <a:schemeClr val="accent3">
                    <a:lumMod val="20000"/>
                    <a:lumOff val="80000"/>
                  </a:schemeClr>
                </a:solidFill>
                <a:effectLst/>
                <a:latin typeface="Inter"/>
              </a:rPr>
              <a:t>: The HTTP method used is not supported for this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408 Request Timeout</a:t>
            </a:r>
            <a:r>
              <a:rPr lang="en-US" sz="2400" b="0" i="0" dirty="0">
                <a:solidFill>
                  <a:schemeClr val="accent3">
                    <a:lumMod val="20000"/>
                    <a:lumOff val="80000"/>
                  </a:schemeClr>
                </a:solidFill>
                <a:effectLst/>
                <a:latin typeface="Inter"/>
              </a:rPr>
              <a:t>: The server timed out waiting for the request.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409 Conflict</a:t>
            </a:r>
            <a:r>
              <a:rPr lang="en-US" sz="2400" b="0" i="0" dirty="0">
                <a:solidFill>
                  <a:schemeClr val="accent3">
                    <a:lumMod val="20000"/>
                    <a:lumOff val="80000"/>
                  </a:schemeClr>
                </a:solidFill>
                <a:effectLst/>
                <a:latin typeface="Inter"/>
              </a:rPr>
              <a:t>: The request conflicts with the current state of the server (e.g., duplicate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410 Gone</a:t>
            </a:r>
            <a:r>
              <a:rPr lang="en-US" sz="2400" b="0" i="0" dirty="0">
                <a:solidFill>
                  <a:schemeClr val="accent3">
                    <a:lumMod val="20000"/>
                    <a:lumOff val="80000"/>
                  </a:schemeClr>
                </a:solidFill>
                <a:effectLst/>
                <a:latin typeface="Inter"/>
              </a:rPr>
              <a:t>: The requested resource is no longer available and will not be available again.</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415 Unsupported Media Type</a:t>
            </a:r>
            <a:r>
              <a:rPr lang="en-US" sz="2400" b="0" i="0" dirty="0">
                <a:solidFill>
                  <a:schemeClr val="accent3">
                    <a:lumMod val="20000"/>
                    <a:lumOff val="80000"/>
                  </a:schemeClr>
                </a:solidFill>
                <a:effectLst/>
                <a:latin typeface="Inter"/>
              </a:rPr>
              <a:t>: The request entity has a media type that the server does not support.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429 Too Many Requests</a:t>
            </a:r>
            <a:r>
              <a:rPr lang="en-US" sz="2400" b="0" i="0" dirty="0">
                <a:solidFill>
                  <a:schemeClr val="accent3">
                    <a:lumMod val="20000"/>
                    <a:lumOff val="80000"/>
                  </a:schemeClr>
                </a:solidFill>
                <a:effectLst/>
                <a:latin typeface="Inter"/>
              </a:rPr>
              <a:t>: The user has sent too many requests in a given amount of time (rate limiting).</a:t>
            </a: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4067450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Test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47012"/>
            <a:ext cx="14478000" cy="6740307"/>
          </a:xfrm>
          <a:prstGeom prst="rect">
            <a:avLst/>
          </a:prstGeom>
          <a:noFill/>
        </p:spPr>
        <p:txBody>
          <a:bodyPr wrap="square">
            <a:spAutoFit/>
          </a:bodyPr>
          <a:lstStyle/>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ansbile</a:t>
            </a:r>
            <a:r>
              <a:rPr lang="en-US" sz="2400" dirty="0">
                <a:solidFill>
                  <a:schemeClr val="bg2">
                    <a:lumMod val="75000"/>
                  </a:schemeClr>
                </a:solidFill>
                <a:latin typeface="DeepSeek-CJK-patch"/>
              </a:rPr>
              <a:t> –m  -I </a:t>
            </a:r>
            <a:r>
              <a:rPr lang="en-US" sz="2400" dirty="0" err="1">
                <a:solidFill>
                  <a:schemeClr val="bg2">
                    <a:lumMod val="75000"/>
                  </a:schemeClr>
                </a:solidFill>
                <a:latin typeface="DeepSeek-CJK-patch"/>
              </a:rPr>
              <a:t>hosts.yaml</a:t>
            </a:r>
            <a:r>
              <a:rPr lang="en-US" sz="2400">
                <a:solidFill>
                  <a:schemeClr val="bg2">
                    <a:lumMod val="75000"/>
                  </a:schemeClr>
                </a:solidFill>
                <a:latin typeface="DeepSeek-CJK-patch"/>
              </a:rPr>
              <a:t> all </a:t>
            </a:r>
            <a:r>
              <a:rPr lang="en-US" sz="2400" dirty="0">
                <a:solidFill>
                  <a:schemeClr val="bg2">
                    <a:lumMod val="75000"/>
                  </a:schemeClr>
                </a:solidFill>
                <a:latin typeface="DeepSeek-CJK-patch"/>
              </a:rPr>
              <a:t>ping</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a:t>
            </a:r>
            <a:r>
              <a:rPr lang="en-US" sz="2400" b="0" i="0" dirty="0">
                <a:solidFill>
                  <a:schemeClr val="bg2">
                    <a:lumMod val="75000"/>
                  </a:schemeClr>
                </a:solidFill>
                <a:effectLst/>
                <a:latin typeface="DeepSeek-CJK-patch"/>
              </a:rPr>
              <a:t>nsible-playbook   </a:t>
            </a:r>
            <a:r>
              <a:rPr lang="en-US" sz="2400" b="0" i="0" dirty="0" err="1">
                <a:solidFill>
                  <a:schemeClr val="bg2">
                    <a:lumMod val="75000"/>
                  </a:schemeClr>
                </a:solidFill>
                <a:effectLst/>
                <a:latin typeface="DeepSeek-CJK-patch"/>
              </a:rPr>
              <a:t>filename.ym</a:t>
            </a:r>
            <a:r>
              <a:rPr lang="en-US" sz="2400" dirty="0" err="1">
                <a:solidFill>
                  <a:schemeClr val="bg2">
                    <a:lumMod val="75000"/>
                  </a:schemeClr>
                </a:solidFill>
                <a:latin typeface="DeepSeek-CJK-patch"/>
              </a:rPr>
              <a:t>l</a:t>
            </a:r>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first task in playbook:</a:t>
            </a:r>
          </a:p>
          <a:p>
            <a:pPr algn="l"/>
            <a:endParaRPr lang="en-US" sz="2400" dirty="0">
              <a:solidFill>
                <a:schemeClr val="accent3">
                  <a:lumMod val="40000"/>
                  <a:lumOff val="60000"/>
                </a:schemeClr>
              </a:solidFill>
              <a:latin typeface="DeepSeek-CJK-patch"/>
            </a:endParaRPr>
          </a:p>
          <a:p>
            <a:pPr algn="l"/>
            <a:r>
              <a:rPr lang="en-US" sz="2400" dirty="0">
                <a:solidFill>
                  <a:schemeClr val="accent3">
                    <a:lumMod val="40000"/>
                    <a:lumOff val="60000"/>
                  </a:schemeClr>
                </a:solidFill>
              </a:rPr>
              <a:t>Ansible performs a </a:t>
            </a:r>
            <a:r>
              <a:rPr lang="en-US" sz="2400" b="1" dirty="0">
                <a:solidFill>
                  <a:schemeClr val="accent3">
                    <a:lumMod val="40000"/>
                    <a:lumOff val="60000"/>
                  </a:schemeClr>
                </a:solidFill>
              </a:rPr>
              <a:t>"Gathering Facts"</a:t>
            </a:r>
            <a:r>
              <a:rPr lang="en-US" sz="2400" dirty="0">
                <a:solidFill>
                  <a:schemeClr val="accent3">
                    <a:lumMod val="40000"/>
                    <a:lumOff val="60000"/>
                  </a:schemeClr>
                </a:solidFill>
              </a:rPr>
              <a:t> step at the beginning of every playbook run. This collects system information (like OS type, IP, memory, etc.) as variables.</a:t>
            </a:r>
            <a:endParaRPr lang="en-US" sz="2400" dirty="0">
              <a:solidFill>
                <a:schemeClr val="accent3">
                  <a:lumMod val="40000"/>
                  <a:lumOff val="60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b="0" i="0" dirty="0">
                <a:solidFill>
                  <a:schemeClr val="bg2">
                    <a:lumMod val="75000"/>
                  </a:schemeClr>
                </a:solidFill>
                <a:effectLst/>
                <a:latin typeface="DeepSeek-CJK-patch"/>
              </a:rPr>
              <a:t>Okay with green color and changed with yellow if error show with red</a:t>
            </a: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44887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command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47012"/>
            <a:ext cx="14478000" cy="5262979"/>
          </a:xfrm>
          <a:prstGeom prst="rect">
            <a:avLst/>
          </a:prstGeom>
          <a:noFill/>
        </p:spPr>
        <p:txBody>
          <a:bodyPr wrap="square">
            <a:spAutoFit/>
          </a:bodyPr>
          <a:lstStyle/>
          <a:p>
            <a:pPr algn="l"/>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Run specific task</a:t>
            </a:r>
          </a:p>
          <a:p>
            <a:pPr algn="l"/>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ansible-playbook </a:t>
            </a:r>
            <a:r>
              <a:rPr lang="en-US" sz="2400" dirty="0" err="1">
                <a:solidFill>
                  <a:schemeClr val="bg2">
                    <a:lumMod val="75000"/>
                  </a:schemeClr>
                </a:solidFill>
                <a:latin typeface="DeepSeek-CJK-patch"/>
              </a:rPr>
              <a:t>file.yml</a:t>
            </a:r>
            <a:r>
              <a:rPr lang="en-US" sz="2400" dirty="0">
                <a:solidFill>
                  <a:schemeClr val="bg2">
                    <a:lumMod val="75000"/>
                  </a:schemeClr>
                </a:solidFill>
                <a:latin typeface="DeepSeek-CJK-patch"/>
              </a:rPr>
              <a:t>  --help</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--started-at-task “name task”</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40821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variable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54150" y="1263650"/>
            <a:ext cx="14478000" cy="10895290"/>
          </a:xfrm>
          <a:prstGeom prst="rect">
            <a:avLst/>
          </a:prstGeom>
          <a:noFill/>
        </p:spPr>
        <p:txBody>
          <a:bodyPr wrap="square">
            <a:spAutoFit/>
          </a:bodyPr>
          <a:lstStyle/>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name: Install and configure Apache Web Server</a:t>
            </a:r>
          </a:p>
          <a:p>
            <a:pPr algn="l"/>
            <a:r>
              <a:rPr lang="en-US" dirty="0">
                <a:solidFill>
                  <a:schemeClr val="bg2">
                    <a:lumMod val="75000"/>
                  </a:schemeClr>
                </a:solidFill>
                <a:latin typeface="DeepSeek-CJK-patch"/>
              </a:rPr>
              <a:t>  hosts: webservers</a:t>
            </a:r>
          </a:p>
          <a:p>
            <a:pPr algn="l"/>
            <a:r>
              <a:rPr lang="en-US" dirty="0">
                <a:solidFill>
                  <a:schemeClr val="bg2">
                    <a:lumMod val="75000"/>
                  </a:schemeClr>
                </a:solidFill>
                <a:latin typeface="DeepSeek-CJK-patch"/>
              </a:rPr>
              <a:t>  become: true</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vars:</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apache_package</a:t>
            </a:r>
            <a:r>
              <a:rPr lang="en-US" dirty="0">
                <a:solidFill>
                  <a:schemeClr val="bg2">
                    <a:lumMod val="75000"/>
                  </a:schemeClr>
                </a:solidFill>
                <a:latin typeface="DeepSeek-CJK-patch"/>
              </a:rPr>
              <a:t>: httpd                                                                                    vars:</a:t>
            </a:r>
          </a:p>
          <a:p>
            <a:pPr algn="l"/>
            <a:r>
              <a:rPr lang="en-US" dirty="0">
                <a:solidFill>
                  <a:schemeClr val="bg2">
                    <a:lumMod val="75000"/>
                  </a:schemeClr>
                </a:solidFill>
                <a:latin typeface="DeepSeek-CJK-patch"/>
              </a:rPr>
              <a:t>                                                                                                                                       vars/external_var1.yaml</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apache_service</a:t>
            </a:r>
            <a:r>
              <a:rPr lang="en-US" dirty="0">
                <a:solidFill>
                  <a:schemeClr val="bg2">
                    <a:lumMod val="75000"/>
                  </a:schemeClr>
                </a:solidFill>
                <a:latin typeface="DeepSeek-CJK-patch"/>
              </a:rPr>
              <a:t>: httpd</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index_file</a:t>
            </a:r>
            <a:r>
              <a:rPr lang="en-US" dirty="0">
                <a:solidFill>
                  <a:schemeClr val="bg2">
                    <a:lumMod val="75000"/>
                  </a:schemeClr>
                </a:solidFill>
                <a:latin typeface="DeepSeek-CJK-patch"/>
              </a:rPr>
              <a:t>: /var/www/html/index.html</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welcome_message</a:t>
            </a:r>
            <a:r>
              <a:rPr lang="en-US" dirty="0">
                <a:solidFill>
                  <a:schemeClr val="bg2">
                    <a:lumMod val="75000"/>
                  </a:schemeClr>
                </a:solidFill>
                <a:latin typeface="DeepSeek-CJK-patch"/>
              </a:rPr>
              <a:t>: "Welcome to Iman's DevOps Class!"</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tasks:</a:t>
            </a:r>
          </a:p>
          <a:p>
            <a:pPr algn="l"/>
            <a:r>
              <a:rPr lang="en-US" dirty="0">
                <a:solidFill>
                  <a:schemeClr val="bg2">
                    <a:lumMod val="75000"/>
                  </a:schemeClr>
                </a:solidFill>
                <a:latin typeface="DeepSeek-CJK-patch"/>
              </a:rPr>
              <a:t>    - name: Install Apache package</a:t>
            </a:r>
          </a:p>
          <a:p>
            <a:pPr algn="l"/>
            <a:r>
              <a:rPr lang="en-US" dirty="0">
                <a:solidFill>
                  <a:schemeClr val="bg2">
                    <a:lumMod val="75000"/>
                  </a:schemeClr>
                </a:solidFill>
                <a:latin typeface="DeepSeek-CJK-patch"/>
              </a:rPr>
              <a:t>      yum:</a:t>
            </a:r>
          </a:p>
          <a:p>
            <a:pPr algn="l"/>
            <a:r>
              <a:rPr lang="en-US" dirty="0">
                <a:solidFill>
                  <a:schemeClr val="bg2">
                    <a:lumMod val="75000"/>
                  </a:schemeClr>
                </a:solidFill>
                <a:latin typeface="DeepSeek-CJK-patch"/>
              </a:rPr>
              <a:t>        name: "{{ </a:t>
            </a:r>
            <a:r>
              <a:rPr lang="en-US" dirty="0" err="1">
                <a:solidFill>
                  <a:schemeClr val="bg2">
                    <a:lumMod val="75000"/>
                  </a:schemeClr>
                </a:solidFill>
                <a:latin typeface="DeepSeek-CJK-patch"/>
              </a:rPr>
              <a:t>apache_package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state: present</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 name: Ensure Apache is enabled and started</a:t>
            </a:r>
          </a:p>
          <a:p>
            <a:pPr algn="l"/>
            <a:r>
              <a:rPr lang="en-US" dirty="0">
                <a:solidFill>
                  <a:schemeClr val="bg2">
                    <a:lumMod val="75000"/>
                  </a:schemeClr>
                </a:solidFill>
                <a:latin typeface="DeepSeek-CJK-patch"/>
              </a:rPr>
              <a:t>      service:</a:t>
            </a:r>
          </a:p>
          <a:p>
            <a:pPr algn="l"/>
            <a:r>
              <a:rPr lang="en-US" dirty="0">
                <a:solidFill>
                  <a:schemeClr val="bg2">
                    <a:lumMod val="75000"/>
                  </a:schemeClr>
                </a:solidFill>
                <a:latin typeface="DeepSeek-CJK-patch"/>
              </a:rPr>
              <a:t>        name: "{{ </a:t>
            </a:r>
            <a:r>
              <a:rPr lang="en-US" dirty="0" err="1">
                <a:solidFill>
                  <a:schemeClr val="bg2">
                    <a:lumMod val="75000"/>
                  </a:schemeClr>
                </a:solidFill>
                <a:latin typeface="DeepSeek-CJK-patch"/>
              </a:rPr>
              <a:t>apache_service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state: started</a:t>
            </a:r>
          </a:p>
          <a:p>
            <a:pPr algn="l"/>
            <a:r>
              <a:rPr lang="en-US" dirty="0">
                <a:solidFill>
                  <a:schemeClr val="bg2">
                    <a:lumMod val="75000"/>
                  </a:schemeClr>
                </a:solidFill>
                <a:latin typeface="DeepSeek-CJK-patch"/>
              </a:rPr>
              <a:t>        enabled: true</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 name: Create index.html with custom message</a:t>
            </a:r>
          </a:p>
          <a:p>
            <a:pPr algn="l"/>
            <a:r>
              <a:rPr lang="en-US" dirty="0">
                <a:solidFill>
                  <a:schemeClr val="bg2">
                    <a:lumMod val="75000"/>
                  </a:schemeClr>
                </a:solidFill>
                <a:latin typeface="DeepSeek-CJK-patch"/>
              </a:rPr>
              <a:t>      copy:</a:t>
            </a:r>
          </a:p>
          <a:p>
            <a:pPr algn="l"/>
            <a:r>
              <a:rPr lang="en-US" dirty="0">
                <a:solidFill>
                  <a:schemeClr val="bg2">
                    <a:lumMod val="75000"/>
                  </a:schemeClr>
                </a:solidFill>
                <a:latin typeface="DeepSeek-CJK-patch"/>
              </a:rPr>
              <a:t>        content: "{{ </a:t>
            </a:r>
            <a:r>
              <a:rPr lang="en-US" dirty="0" err="1">
                <a:solidFill>
                  <a:schemeClr val="bg2">
                    <a:lumMod val="75000"/>
                  </a:schemeClr>
                </a:solidFill>
                <a:latin typeface="DeepSeek-CJK-patch"/>
              </a:rPr>
              <a:t>welcome_message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dest</a:t>
            </a:r>
            <a:r>
              <a:rPr lang="en-US" dirty="0">
                <a:solidFill>
                  <a:schemeClr val="bg2">
                    <a:lumMod val="75000"/>
                  </a:schemeClr>
                </a:solidFill>
                <a:latin typeface="DeepSeek-CJK-patch"/>
              </a:rPr>
              <a:t>: "{{ </a:t>
            </a:r>
            <a:r>
              <a:rPr lang="en-US" dirty="0" err="1">
                <a:solidFill>
                  <a:schemeClr val="bg2">
                    <a:lumMod val="75000"/>
                  </a:schemeClr>
                </a:solidFill>
                <a:latin typeface="DeepSeek-CJK-patch"/>
              </a:rPr>
              <a:t>index_file</a:t>
            </a:r>
            <a:r>
              <a:rPr lang="en-US" dirty="0">
                <a:solidFill>
                  <a:schemeClr val="bg2">
                    <a:lumMod val="75000"/>
                  </a:schemeClr>
                </a:solidFill>
                <a:latin typeface="DeepSeek-CJK-patch"/>
              </a:rPr>
              <a:t> }}"</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1AB14B6-9D04-75C4-BBBD-2DDD6AFA8227}"/>
                  </a:ext>
                </a:extLst>
              </p14:cNvPr>
              <p14:cNvContentPartPr/>
              <p14:nvPr/>
            </p14:nvContentPartPr>
            <p14:xfrm>
              <a:off x="7870414" y="2922042"/>
              <a:ext cx="91080" cy="1311120"/>
            </p14:xfrm>
          </p:contentPart>
        </mc:Choice>
        <mc:Fallback xmlns="">
          <p:pic>
            <p:nvPicPr>
              <p:cNvPr id="4" name="Ink 3">
                <a:extLst>
                  <a:ext uri="{FF2B5EF4-FFF2-40B4-BE49-F238E27FC236}">
                    <a16:creationId xmlns:a16="http://schemas.microsoft.com/office/drawing/2014/main" id="{A1AB14B6-9D04-75C4-BBBD-2DDD6AFA8227}"/>
                  </a:ext>
                </a:extLst>
              </p:cNvPr>
              <p:cNvPicPr/>
              <p:nvPr/>
            </p:nvPicPr>
            <p:blipFill>
              <a:blip r:embed="rId5"/>
              <a:stretch>
                <a:fillRect/>
              </a:stretch>
            </p:blipFill>
            <p:spPr>
              <a:xfrm>
                <a:off x="7861774" y="2913042"/>
                <a:ext cx="108720" cy="1328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93E5B95-85EC-7972-F033-490BFCED242C}"/>
                  </a:ext>
                </a:extLst>
              </p14:cNvPr>
              <p14:cNvContentPartPr/>
              <p14:nvPr/>
            </p14:nvContentPartPr>
            <p14:xfrm>
              <a:off x="9044734" y="3140562"/>
              <a:ext cx="360" cy="360"/>
            </p14:xfrm>
          </p:contentPart>
        </mc:Choice>
        <mc:Fallback xmlns="">
          <p:pic>
            <p:nvPicPr>
              <p:cNvPr id="6" name="Ink 5">
                <a:extLst>
                  <a:ext uri="{FF2B5EF4-FFF2-40B4-BE49-F238E27FC236}">
                    <a16:creationId xmlns:a16="http://schemas.microsoft.com/office/drawing/2014/main" id="{693E5B95-85EC-7972-F033-490BFCED242C}"/>
                  </a:ext>
                </a:extLst>
              </p:cNvPr>
              <p:cNvPicPr/>
              <p:nvPr/>
            </p:nvPicPr>
            <p:blipFill>
              <a:blip r:embed="rId7"/>
              <a:stretch>
                <a:fillRect/>
              </a:stretch>
            </p:blipFill>
            <p:spPr>
              <a:xfrm>
                <a:off x="9035734" y="3131922"/>
                <a:ext cx="18000" cy="18000"/>
              </a:xfrm>
              <a:prstGeom prst="rect">
                <a:avLst/>
              </a:prstGeom>
            </p:spPr>
          </p:pic>
        </mc:Fallback>
      </mc:AlternateContent>
    </p:spTree>
    <p:extLst>
      <p:ext uri="{BB962C8B-B14F-4D97-AF65-F5344CB8AC3E}">
        <p14:creationId xmlns:p14="http://schemas.microsoft.com/office/powerpoint/2010/main" val="25703189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5701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Jinja2</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86768"/>
            <a:ext cx="14478000" cy="3416320"/>
          </a:xfrm>
          <a:prstGeom prst="rect">
            <a:avLst/>
          </a:prstGeom>
          <a:noFill/>
        </p:spPr>
        <p:txBody>
          <a:bodyPr wrap="square">
            <a:spAutoFit/>
          </a:bodyPr>
          <a:lstStyle/>
          <a:p>
            <a:r>
              <a:rPr lang="en-US" sz="2400" dirty="0">
                <a:solidFill>
                  <a:srgbClr val="FFFF00"/>
                </a:solidFill>
              </a:rPr>
              <a:t>In </a:t>
            </a:r>
            <a:r>
              <a:rPr lang="en-US" sz="2400" b="1" dirty="0">
                <a:solidFill>
                  <a:srgbClr val="FFFF00"/>
                </a:solidFill>
              </a:rPr>
              <a:t>Ansible</a:t>
            </a:r>
            <a:r>
              <a:rPr lang="en-US" sz="2400" dirty="0">
                <a:solidFill>
                  <a:srgbClr val="FFFF00"/>
                </a:solidFill>
              </a:rPr>
              <a:t>, </a:t>
            </a:r>
            <a:r>
              <a:rPr lang="en-US" sz="2400" b="1" dirty="0">
                <a:solidFill>
                  <a:srgbClr val="FFFF00"/>
                </a:solidFill>
              </a:rPr>
              <a:t>Jinja2</a:t>
            </a:r>
            <a:r>
              <a:rPr lang="en-US" sz="2400" dirty="0">
                <a:solidFill>
                  <a:srgbClr val="FFFF00"/>
                </a:solidFill>
              </a:rPr>
              <a:t> is the </a:t>
            </a:r>
            <a:r>
              <a:rPr lang="en-US" sz="2400" b="1" dirty="0">
                <a:solidFill>
                  <a:srgbClr val="FFFF00"/>
                </a:solidFill>
              </a:rPr>
              <a:t>templating engine</a:t>
            </a:r>
            <a:r>
              <a:rPr lang="en-US" sz="2400" dirty="0">
                <a:solidFill>
                  <a:srgbClr val="FFFF00"/>
                </a:solidFill>
              </a:rPr>
              <a:t> used to dynamically generate content. It lets you insert</a:t>
            </a:r>
          </a:p>
          <a:p>
            <a:endParaRPr lang="en-US" sz="2400" dirty="0">
              <a:solidFill>
                <a:srgbClr val="FFFF00"/>
              </a:solidFill>
            </a:endParaRPr>
          </a:p>
          <a:p>
            <a:r>
              <a:rPr lang="en-US" sz="2400" dirty="0">
                <a:solidFill>
                  <a:srgbClr val="FFFF00"/>
                </a:solidFill>
              </a:rPr>
              <a:t>variables, apply logic, and manipulate data inside playbooks, templates, and variables</a:t>
            </a:r>
            <a:r>
              <a:rPr lang="en-US" sz="2400" dirty="0"/>
              <a:t>.</a:t>
            </a:r>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4CDCB6A-D2EC-D3FC-66BA-13EC14D5B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750" y="3321050"/>
            <a:ext cx="12212754" cy="4772691"/>
          </a:xfrm>
          <a:prstGeom prst="rect">
            <a:avLst/>
          </a:prstGeom>
        </p:spPr>
      </p:pic>
    </p:spTree>
    <p:extLst>
      <p:ext uri="{BB962C8B-B14F-4D97-AF65-F5344CB8AC3E}">
        <p14:creationId xmlns:p14="http://schemas.microsoft.com/office/powerpoint/2010/main" val="17736716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5701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Jinja2</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86768"/>
            <a:ext cx="14478000" cy="7848302"/>
          </a:xfrm>
          <a:prstGeom prst="rect">
            <a:avLst/>
          </a:prstGeom>
          <a:noFill/>
        </p:spPr>
        <p:txBody>
          <a:bodyPr wrap="square">
            <a:spAutoFit/>
          </a:bodyPr>
          <a:lstStyle/>
          <a:p>
            <a:r>
              <a:rPr lang="en-US" sz="2400" dirty="0">
                <a:solidFill>
                  <a:srgbClr val="FFFF00"/>
                </a:solidFill>
              </a:rPr>
              <a:t>Statement sample:</a:t>
            </a:r>
          </a:p>
          <a:p>
            <a:endParaRPr lang="en-US" sz="2400" dirty="0">
              <a:solidFill>
                <a:srgbClr val="FFFF00"/>
              </a:solidFill>
            </a:endParaRPr>
          </a:p>
          <a:p>
            <a:endParaRPr lang="en-US" sz="2400" dirty="0">
              <a:solidFill>
                <a:srgbClr val="FFFF00"/>
              </a:solidFill>
            </a:endParaRPr>
          </a:p>
          <a:p>
            <a:r>
              <a:rPr lang="en-US" sz="2400" dirty="0">
                <a:solidFill>
                  <a:srgbClr val="FFFF00"/>
                </a:solidFill>
              </a:rPr>
              <a:t>- name: debug with jinja2</a:t>
            </a:r>
          </a:p>
          <a:p>
            <a:r>
              <a:rPr lang="en-US" sz="2400" dirty="0">
                <a:solidFill>
                  <a:srgbClr val="FFFF00"/>
                </a:solidFill>
              </a:rPr>
              <a:t>  hosts: servers</a:t>
            </a:r>
          </a:p>
          <a:p>
            <a:r>
              <a:rPr lang="en-US" sz="2400" dirty="0">
                <a:solidFill>
                  <a:srgbClr val="FFFF00"/>
                </a:solidFill>
              </a:rPr>
              <a:t>  become: TRUE</a:t>
            </a:r>
          </a:p>
          <a:p>
            <a:r>
              <a:rPr lang="en-US" sz="2400" dirty="0">
                <a:solidFill>
                  <a:srgbClr val="FFFF00"/>
                </a:solidFill>
              </a:rPr>
              <a:t>  tasks:</a:t>
            </a:r>
          </a:p>
          <a:p>
            <a:r>
              <a:rPr lang="en-US" sz="2400" dirty="0">
                <a:solidFill>
                  <a:srgbClr val="FFFF00"/>
                </a:solidFill>
              </a:rPr>
              <a:t>    - name: debug</a:t>
            </a:r>
          </a:p>
          <a:p>
            <a:r>
              <a:rPr lang="en-US" sz="2400" dirty="0">
                <a:solidFill>
                  <a:srgbClr val="FFFF00"/>
                </a:solidFill>
              </a:rPr>
              <a:t>      debug:</a:t>
            </a:r>
          </a:p>
          <a:p>
            <a:r>
              <a:rPr lang="en-US" sz="2400" dirty="0">
                <a:solidFill>
                  <a:srgbClr val="FFFF00"/>
                </a:solidFill>
              </a:rPr>
              <a:t>        msg: &gt;</a:t>
            </a:r>
          </a:p>
          <a:p>
            <a:r>
              <a:rPr lang="en-US" sz="2400" dirty="0">
                <a:solidFill>
                  <a:srgbClr val="FFFF00"/>
                </a:solidFill>
              </a:rPr>
              <a:t>          {% if </a:t>
            </a:r>
            <a:r>
              <a:rPr lang="en-US" sz="2400" dirty="0" err="1">
                <a:solidFill>
                  <a:srgbClr val="FFFF00"/>
                </a:solidFill>
              </a:rPr>
              <a:t>ansible_hostname</a:t>
            </a:r>
            <a:r>
              <a:rPr lang="en-US" sz="2400" dirty="0">
                <a:solidFill>
                  <a:srgbClr val="FFFF00"/>
                </a:solidFill>
              </a:rPr>
              <a:t> == "node1" %}</a:t>
            </a:r>
          </a:p>
          <a:p>
            <a:r>
              <a:rPr lang="en-US" sz="2400" dirty="0">
                <a:solidFill>
                  <a:srgbClr val="FFFF00"/>
                </a:solidFill>
              </a:rPr>
              <a:t>            your hostname is node1</a:t>
            </a:r>
          </a:p>
          <a:p>
            <a:r>
              <a:rPr lang="en-US" sz="2400" dirty="0">
                <a:solidFill>
                  <a:srgbClr val="FFFF00"/>
                </a:solidFill>
              </a:rPr>
              <a:t>          {% else %}</a:t>
            </a:r>
          </a:p>
          <a:p>
            <a:r>
              <a:rPr lang="en-US" sz="2400" dirty="0">
                <a:solidFill>
                  <a:srgbClr val="FFFF00"/>
                </a:solidFill>
              </a:rPr>
              <a:t>            your hostname is not exist</a:t>
            </a:r>
          </a:p>
          <a:p>
            <a:r>
              <a:rPr lang="en-US" sz="2400" dirty="0">
                <a:solidFill>
                  <a:srgbClr val="FFFF00"/>
                </a:solidFill>
              </a:rPr>
              <a:t>          {% endif %}</a:t>
            </a:r>
          </a:p>
          <a:p>
            <a:endParaRPr lang="en-US" sz="2400" dirty="0"/>
          </a:p>
          <a:p>
            <a:endParaRPr lang="en-US" sz="2400" dirty="0"/>
          </a:p>
          <a:p>
            <a:r>
              <a:rPr lang="en-US" sz="2400" dirty="0">
                <a:solidFill>
                  <a:srgbClr val="FFFF00"/>
                </a:solidFill>
              </a:rPr>
              <a:t>How to show all variables in gathering facts? Setup module</a:t>
            </a:r>
          </a:p>
          <a:p>
            <a:endParaRPr lang="en-US" sz="2400" dirty="0"/>
          </a:p>
          <a:p>
            <a:endParaRPr lang="en-US" sz="2400" dirty="0"/>
          </a:p>
          <a:p>
            <a:endParaRPr lang="en-US" sz="2400" dirty="0"/>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46454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5701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Jinja2</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1111250"/>
            <a:ext cx="14478000" cy="8586966"/>
          </a:xfrm>
          <a:prstGeom prst="rect">
            <a:avLst/>
          </a:prstGeom>
          <a:noFill/>
        </p:spPr>
        <p:txBody>
          <a:bodyPr wrap="square">
            <a:spAutoFit/>
          </a:bodyPr>
          <a:lstStyle/>
          <a:p>
            <a:r>
              <a:rPr lang="en-US" sz="2400" dirty="0">
                <a:solidFill>
                  <a:srgbClr val="FFFF00"/>
                </a:solidFill>
              </a:rPr>
              <a:t>Expression sample:</a:t>
            </a:r>
          </a:p>
          <a:p>
            <a:endParaRPr lang="en-US" sz="2400" dirty="0">
              <a:solidFill>
                <a:srgbClr val="FFFF00"/>
              </a:solidFill>
            </a:endParaRPr>
          </a:p>
          <a:p>
            <a:endParaRPr lang="en-US" dirty="0">
              <a:solidFill>
                <a:srgbClr val="FFFF00"/>
              </a:solidFill>
            </a:endParaRPr>
          </a:p>
          <a:p>
            <a:r>
              <a:rPr lang="en-US" dirty="0">
                <a:solidFill>
                  <a:srgbClr val="FFFF00"/>
                </a:solidFill>
              </a:rPr>
              <a:t>- name: </a:t>
            </a:r>
            <a:r>
              <a:rPr lang="en-US" dirty="0" err="1">
                <a:solidFill>
                  <a:srgbClr val="FFFF00"/>
                </a:solidFill>
              </a:rPr>
              <a:t>apache</a:t>
            </a:r>
            <a:r>
              <a:rPr lang="en-US" dirty="0">
                <a:solidFill>
                  <a:srgbClr val="FFFF00"/>
                </a:solidFill>
              </a:rPr>
              <a:t> webserver install and config</a:t>
            </a:r>
          </a:p>
          <a:p>
            <a:r>
              <a:rPr lang="en-US" dirty="0">
                <a:solidFill>
                  <a:srgbClr val="FFFF00"/>
                </a:solidFill>
              </a:rPr>
              <a:t>  hosts: node1</a:t>
            </a:r>
          </a:p>
          <a:p>
            <a:r>
              <a:rPr lang="en-US" dirty="0">
                <a:solidFill>
                  <a:srgbClr val="FFFF00"/>
                </a:solidFill>
              </a:rPr>
              <a:t>  become: yes</a:t>
            </a:r>
          </a:p>
          <a:p>
            <a:r>
              <a:rPr lang="en-US" dirty="0">
                <a:solidFill>
                  <a:srgbClr val="FFFF00"/>
                </a:solidFill>
              </a:rPr>
              <a:t>  vars:</a:t>
            </a:r>
          </a:p>
          <a:p>
            <a:r>
              <a:rPr lang="en-US" dirty="0">
                <a:solidFill>
                  <a:srgbClr val="FFFF00"/>
                </a:solidFill>
              </a:rPr>
              <a:t>    </a:t>
            </a:r>
            <a:r>
              <a:rPr lang="en-US" dirty="0" err="1">
                <a:solidFill>
                  <a:srgbClr val="FFFF00"/>
                </a:solidFill>
              </a:rPr>
              <a:t>apache_package</a:t>
            </a:r>
            <a:r>
              <a:rPr lang="en-US" dirty="0">
                <a:solidFill>
                  <a:srgbClr val="FFFF00"/>
                </a:solidFill>
              </a:rPr>
              <a:t>: apache2</a:t>
            </a:r>
          </a:p>
          <a:p>
            <a:r>
              <a:rPr lang="en-US" dirty="0">
                <a:solidFill>
                  <a:srgbClr val="FFFF00"/>
                </a:solidFill>
              </a:rPr>
              <a:t>    </a:t>
            </a:r>
            <a:r>
              <a:rPr lang="en-US" dirty="0" err="1">
                <a:solidFill>
                  <a:srgbClr val="FFFF00"/>
                </a:solidFill>
              </a:rPr>
              <a:t>apache_service</a:t>
            </a:r>
            <a:r>
              <a:rPr lang="en-US" dirty="0">
                <a:solidFill>
                  <a:srgbClr val="FFFF00"/>
                </a:solidFill>
              </a:rPr>
              <a:t>: apache2</a:t>
            </a:r>
          </a:p>
          <a:p>
            <a:r>
              <a:rPr lang="en-US" dirty="0">
                <a:solidFill>
                  <a:srgbClr val="FFFF00"/>
                </a:solidFill>
              </a:rPr>
              <a:t>    </a:t>
            </a:r>
            <a:r>
              <a:rPr lang="en-US" dirty="0" err="1">
                <a:solidFill>
                  <a:srgbClr val="FFFF00"/>
                </a:solidFill>
              </a:rPr>
              <a:t>index_file</a:t>
            </a:r>
            <a:r>
              <a:rPr lang="en-US" dirty="0">
                <a:solidFill>
                  <a:srgbClr val="FFFF00"/>
                </a:solidFill>
              </a:rPr>
              <a:t>: /var/www/html/index.html</a:t>
            </a:r>
          </a:p>
          <a:p>
            <a:r>
              <a:rPr lang="en-US" dirty="0">
                <a:solidFill>
                  <a:srgbClr val="FFFF00"/>
                </a:solidFill>
              </a:rPr>
              <a:t>  tasks:</a:t>
            </a:r>
          </a:p>
          <a:p>
            <a:r>
              <a:rPr lang="en-US" dirty="0">
                <a:solidFill>
                  <a:srgbClr val="FFFF00"/>
                </a:solidFill>
              </a:rPr>
              <a:t>    - name: install </a:t>
            </a:r>
            <a:r>
              <a:rPr lang="en-US" dirty="0" err="1">
                <a:solidFill>
                  <a:srgbClr val="FFFF00"/>
                </a:solidFill>
              </a:rPr>
              <a:t>apache</a:t>
            </a:r>
            <a:endParaRPr lang="en-US" dirty="0">
              <a:solidFill>
                <a:srgbClr val="FFFF00"/>
              </a:solidFill>
            </a:endParaRPr>
          </a:p>
          <a:p>
            <a:r>
              <a:rPr lang="en-US" dirty="0">
                <a:solidFill>
                  <a:srgbClr val="FFFF00"/>
                </a:solidFill>
              </a:rPr>
              <a:t>      apt:</a:t>
            </a:r>
          </a:p>
          <a:p>
            <a:r>
              <a:rPr lang="en-US" dirty="0">
                <a:solidFill>
                  <a:srgbClr val="FFFF00"/>
                </a:solidFill>
              </a:rPr>
              <a:t>        name: "{{ </a:t>
            </a:r>
            <a:r>
              <a:rPr lang="en-US" dirty="0" err="1">
                <a:solidFill>
                  <a:srgbClr val="FFFF00"/>
                </a:solidFill>
              </a:rPr>
              <a:t>apache_package</a:t>
            </a:r>
            <a:r>
              <a:rPr lang="en-US" dirty="0">
                <a:solidFill>
                  <a:srgbClr val="FFFF00"/>
                </a:solidFill>
              </a:rPr>
              <a:t> }}"</a:t>
            </a:r>
          </a:p>
          <a:p>
            <a:r>
              <a:rPr lang="en-US" dirty="0">
                <a:solidFill>
                  <a:srgbClr val="FFFF00"/>
                </a:solidFill>
              </a:rPr>
              <a:t>        state: present</a:t>
            </a:r>
          </a:p>
          <a:p>
            <a:endParaRPr lang="en-US" dirty="0">
              <a:solidFill>
                <a:srgbClr val="FFFF00"/>
              </a:solidFill>
            </a:endParaRPr>
          </a:p>
          <a:p>
            <a:r>
              <a:rPr lang="en-US" dirty="0">
                <a:solidFill>
                  <a:srgbClr val="FFFF00"/>
                </a:solidFill>
              </a:rPr>
              <a:t>    - name: ensure start and enabled</a:t>
            </a:r>
          </a:p>
          <a:p>
            <a:r>
              <a:rPr lang="en-US" dirty="0">
                <a:solidFill>
                  <a:srgbClr val="FFFF00"/>
                </a:solidFill>
              </a:rPr>
              <a:t>      service:</a:t>
            </a:r>
          </a:p>
          <a:p>
            <a:r>
              <a:rPr lang="en-US" dirty="0">
                <a:solidFill>
                  <a:srgbClr val="FFFF00"/>
                </a:solidFill>
              </a:rPr>
              <a:t>        name: "{{ </a:t>
            </a:r>
            <a:r>
              <a:rPr lang="en-US" dirty="0" err="1">
                <a:solidFill>
                  <a:srgbClr val="FFFF00"/>
                </a:solidFill>
              </a:rPr>
              <a:t>apache_service</a:t>
            </a:r>
            <a:r>
              <a:rPr lang="en-US" dirty="0">
                <a:solidFill>
                  <a:srgbClr val="FFFF00"/>
                </a:solidFill>
              </a:rPr>
              <a:t> }}"</a:t>
            </a:r>
          </a:p>
          <a:p>
            <a:r>
              <a:rPr lang="en-US" dirty="0">
                <a:solidFill>
                  <a:srgbClr val="FFFF00"/>
                </a:solidFill>
              </a:rPr>
              <a:t>        state: started</a:t>
            </a:r>
          </a:p>
          <a:p>
            <a:r>
              <a:rPr lang="en-US" dirty="0">
                <a:solidFill>
                  <a:srgbClr val="FFFF00"/>
                </a:solidFill>
              </a:rPr>
              <a:t>        enabled: true</a:t>
            </a:r>
          </a:p>
          <a:p>
            <a:endParaRPr lang="en-US" dirty="0">
              <a:solidFill>
                <a:srgbClr val="FFFF00"/>
              </a:solidFill>
            </a:endParaRPr>
          </a:p>
          <a:p>
            <a:r>
              <a:rPr lang="en-US" dirty="0">
                <a:solidFill>
                  <a:srgbClr val="FFFF00"/>
                </a:solidFill>
              </a:rPr>
              <a:t>    - name: generate index.html with Jinja2 template</a:t>
            </a:r>
          </a:p>
          <a:p>
            <a:r>
              <a:rPr lang="en-US" dirty="0">
                <a:solidFill>
                  <a:srgbClr val="FFFF00"/>
                </a:solidFill>
              </a:rPr>
              <a:t>      template:</a:t>
            </a:r>
          </a:p>
          <a:p>
            <a:r>
              <a:rPr lang="en-US" dirty="0">
                <a:solidFill>
                  <a:srgbClr val="FFFF00"/>
                </a:solidFill>
              </a:rPr>
              <a:t>        </a:t>
            </a:r>
            <a:r>
              <a:rPr lang="en-US" dirty="0" err="1">
                <a:solidFill>
                  <a:srgbClr val="FFFF00"/>
                </a:solidFill>
              </a:rPr>
              <a:t>src</a:t>
            </a:r>
            <a:r>
              <a:rPr lang="en-US" dirty="0">
                <a:solidFill>
                  <a:srgbClr val="FFFF00"/>
                </a:solidFill>
              </a:rPr>
              <a:t>: index.html.j2</a:t>
            </a:r>
          </a:p>
          <a:p>
            <a:r>
              <a:rPr lang="en-US" dirty="0">
                <a:solidFill>
                  <a:srgbClr val="FFFF00"/>
                </a:solidFill>
              </a:rPr>
              <a:t>        </a:t>
            </a:r>
            <a:r>
              <a:rPr lang="en-US" dirty="0" err="1">
                <a:solidFill>
                  <a:srgbClr val="FFFF00"/>
                </a:solidFill>
              </a:rPr>
              <a:t>dest</a:t>
            </a:r>
            <a:r>
              <a:rPr lang="en-US" dirty="0">
                <a:solidFill>
                  <a:srgbClr val="FFFF00"/>
                </a:solidFill>
              </a:rPr>
              <a:t>: "{{ </a:t>
            </a:r>
            <a:r>
              <a:rPr lang="en-US" dirty="0" err="1">
                <a:solidFill>
                  <a:srgbClr val="FFFF00"/>
                </a:solidFill>
              </a:rPr>
              <a:t>index_file</a:t>
            </a:r>
            <a:r>
              <a:rPr lang="en-US" dirty="0">
                <a:solidFill>
                  <a:srgbClr val="FFFF00"/>
                </a:solidFill>
              </a:rPr>
              <a:t> }}"</a:t>
            </a:r>
          </a:p>
          <a:p>
            <a:endParaRPr lang="en-US" sz="2400" dirty="0"/>
          </a:p>
          <a:p>
            <a:endParaRPr lang="en-US" sz="2400" dirty="0"/>
          </a:p>
          <a:p>
            <a:endParaRPr lang="en-US" sz="2400" dirty="0"/>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463060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0935"/>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Register Variable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2308324"/>
          </a:xfrm>
          <a:prstGeom prst="rect">
            <a:avLst/>
          </a:prstGeom>
          <a:noFill/>
        </p:spPr>
        <p:txBody>
          <a:bodyPr wrap="square">
            <a:spAutoFit/>
          </a:bodyPr>
          <a:lstStyle/>
          <a:p>
            <a:r>
              <a:rPr lang="en-US" sz="2400" dirty="0">
                <a:solidFill>
                  <a:srgbClr val="FFFF00"/>
                </a:solidFill>
              </a:rPr>
              <a:t>In Ansible, register is used to save the output of a task into a variable so you can use it later in the playbook — for decisions (when), debugging, or further processing.</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CA753C2F-C37D-38B5-8D00-5C10ED74F0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5550" y="3854450"/>
            <a:ext cx="8840572" cy="3798165"/>
          </a:xfrm>
          <a:prstGeom prst="rect">
            <a:avLst/>
          </a:prstGeom>
        </p:spPr>
      </p:pic>
      <p:sp>
        <p:nvSpPr>
          <p:cNvPr id="10" name="TextBox 9">
            <a:extLst>
              <a:ext uri="{FF2B5EF4-FFF2-40B4-BE49-F238E27FC236}">
                <a16:creationId xmlns:a16="http://schemas.microsoft.com/office/drawing/2014/main" id="{CE292D69-3257-DD1B-C439-9C306927D240}"/>
              </a:ext>
            </a:extLst>
          </p:cNvPr>
          <p:cNvSpPr txBox="1"/>
          <p:nvPr/>
        </p:nvSpPr>
        <p:spPr>
          <a:xfrm>
            <a:off x="1020001" y="6690989"/>
            <a:ext cx="9243390" cy="2862322"/>
          </a:xfrm>
          <a:prstGeom prst="rect">
            <a:avLst/>
          </a:prstGeom>
          <a:noFill/>
        </p:spPr>
        <p:txBody>
          <a:bodyPr wrap="square">
            <a:spAutoFit/>
          </a:bodyPr>
          <a:lstStyle/>
          <a:p>
            <a:r>
              <a:rPr lang="en-US" dirty="0">
                <a:solidFill>
                  <a:srgbClr val="FFFF00"/>
                </a:solidFill>
              </a:rPr>
              <a:t>- name:  check nginx install</a:t>
            </a:r>
          </a:p>
          <a:p>
            <a:r>
              <a:rPr lang="en-US" dirty="0">
                <a:solidFill>
                  <a:srgbClr val="FFFF00"/>
                </a:solidFill>
              </a:rPr>
              <a:t>  shell: </a:t>
            </a:r>
            <a:r>
              <a:rPr lang="en-US" dirty="0" err="1">
                <a:solidFill>
                  <a:srgbClr val="FFFF00"/>
                </a:solidFill>
              </a:rPr>
              <a:t>dpkg</a:t>
            </a:r>
            <a:r>
              <a:rPr lang="en-US" dirty="0">
                <a:solidFill>
                  <a:srgbClr val="FFFF00"/>
                </a:solidFill>
              </a:rPr>
              <a:t> -l | grep nginx</a:t>
            </a:r>
          </a:p>
          <a:p>
            <a:r>
              <a:rPr lang="en-US" dirty="0">
                <a:solidFill>
                  <a:srgbClr val="FFFF00"/>
                </a:solidFill>
              </a:rPr>
              <a:t>  register: </a:t>
            </a:r>
            <a:r>
              <a:rPr lang="en-US" dirty="0" err="1">
                <a:solidFill>
                  <a:srgbClr val="FFFF00"/>
                </a:solidFill>
              </a:rPr>
              <a:t>nginx_check</a:t>
            </a:r>
            <a:endParaRPr lang="en-US" dirty="0">
              <a:solidFill>
                <a:srgbClr val="FFFF00"/>
              </a:solidFill>
            </a:endParaRPr>
          </a:p>
          <a:p>
            <a:r>
              <a:rPr lang="en-US" dirty="0">
                <a:solidFill>
                  <a:srgbClr val="FFFF00"/>
                </a:solidFill>
              </a:rPr>
              <a:t>  </a:t>
            </a:r>
            <a:r>
              <a:rPr lang="en-US" dirty="0" err="1">
                <a:solidFill>
                  <a:srgbClr val="FFFF00"/>
                </a:solidFill>
              </a:rPr>
              <a:t>ignore_errors</a:t>
            </a:r>
            <a:r>
              <a:rPr lang="en-US" dirty="0">
                <a:solidFill>
                  <a:srgbClr val="FFFF00"/>
                </a:solidFill>
              </a:rPr>
              <a:t>: yes</a:t>
            </a:r>
          </a:p>
          <a:p>
            <a:endParaRPr lang="en-US" dirty="0">
              <a:solidFill>
                <a:srgbClr val="FFFF00"/>
              </a:solidFill>
            </a:endParaRPr>
          </a:p>
          <a:p>
            <a:r>
              <a:rPr lang="en-US" dirty="0">
                <a:solidFill>
                  <a:srgbClr val="FFFF00"/>
                </a:solidFill>
              </a:rPr>
              <a:t>- name: if not install - installing</a:t>
            </a:r>
          </a:p>
          <a:p>
            <a:r>
              <a:rPr lang="en-US" dirty="0">
                <a:solidFill>
                  <a:srgbClr val="FFFF00"/>
                </a:solidFill>
              </a:rPr>
              <a:t>  apt:</a:t>
            </a:r>
          </a:p>
          <a:p>
            <a:r>
              <a:rPr lang="en-US" dirty="0">
                <a:solidFill>
                  <a:srgbClr val="FFFF00"/>
                </a:solidFill>
              </a:rPr>
              <a:t>    name: nginx</a:t>
            </a:r>
          </a:p>
          <a:p>
            <a:r>
              <a:rPr lang="en-US" dirty="0">
                <a:solidFill>
                  <a:srgbClr val="FFFF00"/>
                </a:solidFill>
              </a:rPr>
              <a:t>    state: present</a:t>
            </a:r>
          </a:p>
          <a:p>
            <a:r>
              <a:rPr lang="en-US" dirty="0">
                <a:solidFill>
                  <a:srgbClr val="FFFF00"/>
                </a:solidFill>
              </a:rPr>
              <a:t>  when: </a:t>
            </a:r>
            <a:r>
              <a:rPr lang="en-US" dirty="0" err="1">
                <a:solidFill>
                  <a:srgbClr val="FFFF00"/>
                </a:solidFill>
              </a:rPr>
              <a:t>nginx_check.rc</a:t>
            </a:r>
            <a:r>
              <a:rPr lang="en-US" dirty="0">
                <a:solidFill>
                  <a:srgbClr val="FFFF00"/>
                </a:solidFill>
              </a:rPr>
              <a:t> != 0</a:t>
            </a:r>
          </a:p>
        </p:txBody>
      </p:sp>
    </p:spTree>
    <p:extLst>
      <p:ext uri="{BB962C8B-B14F-4D97-AF65-F5344CB8AC3E}">
        <p14:creationId xmlns:p14="http://schemas.microsoft.com/office/powerpoint/2010/main" val="31577279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Inventory and host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758950" y="2593089"/>
            <a:ext cx="9243390" cy="5632311"/>
          </a:xfrm>
          <a:prstGeom prst="rect">
            <a:avLst/>
          </a:prstGeom>
          <a:noFill/>
        </p:spPr>
        <p:txBody>
          <a:bodyPr wrap="square">
            <a:spAutoFit/>
          </a:bodyPr>
          <a:lstStyle/>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r>
              <a:rPr lang="en-US" dirty="0">
                <a:solidFill>
                  <a:srgbClr val="FFFF00"/>
                </a:solidFill>
              </a:rPr>
              <a:t>[web]</a:t>
            </a:r>
          </a:p>
          <a:p>
            <a:r>
              <a:rPr lang="en-US" dirty="0">
                <a:solidFill>
                  <a:srgbClr val="FFFF00"/>
                </a:solidFill>
              </a:rPr>
              <a:t>web1 </a:t>
            </a:r>
            <a:r>
              <a:rPr lang="en-US" dirty="0" err="1">
                <a:solidFill>
                  <a:srgbClr val="FFFF00"/>
                </a:solidFill>
              </a:rPr>
              <a:t>ansible_host</a:t>
            </a:r>
            <a:r>
              <a:rPr lang="en-US" dirty="0">
                <a:solidFill>
                  <a:srgbClr val="FFFF00"/>
                </a:solidFill>
              </a:rPr>
              <a:t>=192.168.1.10</a:t>
            </a:r>
          </a:p>
          <a:p>
            <a:r>
              <a:rPr lang="en-US" dirty="0">
                <a:solidFill>
                  <a:srgbClr val="FFFF00"/>
                </a:solidFill>
              </a:rPr>
              <a:t>web2 </a:t>
            </a:r>
            <a:r>
              <a:rPr lang="en-US" dirty="0" err="1">
                <a:solidFill>
                  <a:srgbClr val="FFFF00"/>
                </a:solidFill>
              </a:rPr>
              <a:t>ansible_host</a:t>
            </a:r>
            <a:r>
              <a:rPr lang="en-US" dirty="0">
                <a:solidFill>
                  <a:srgbClr val="FFFF00"/>
                </a:solidFill>
              </a:rPr>
              <a:t>=192.168.1.11</a:t>
            </a:r>
          </a:p>
          <a:p>
            <a:endParaRPr lang="en-US" dirty="0">
              <a:solidFill>
                <a:srgbClr val="FFFF00"/>
              </a:solidFill>
            </a:endParaRPr>
          </a:p>
          <a:p>
            <a:r>
              <a:rPr lang="en-US" dirty="0">
                <a:solidFill>
                  <a:srgbClr val="FFFF00"/>
                </a:solidFill>
              </a:rPr>
              <a:t>[</a:t>
            </a:r>
            <a:r>
              <a:rPr lang="en-US" dirty="0" err="1">
                <a:solidFill>
                  <a:srgbClr val="FFFF00"/>
                </a:solidFill>
              </a:rPr>
              <a:t>db</a:t>
            </a:r>
            <a:r>
              <a:rPr lang="en-US" dirty="0">
                <a:solidFill>
                  <a:srgbClr val="FFFF00"/>
                </a:solidFill>
              </a:rPr>
              <a:t>]</a:t>
            </a:r>
          </a:p>
          <a:p>
            <a:r>
              <a:rPr lang="en-US" dirty="0">
                <a:solidFill>
                  <a:srgbClr val="FFFF00"/>
                </a:solidFill>
              </a:rPr>
              <a:t>db1 </a:t>
            </a:r>
            <a:r>
              <a:rPr lang="en-US" dirty="0" err="1">
                <a:solidFill>
                  <a:srgbClr val="FFFF00"/>
                </a:solidFill>
              </a:rPr>
              <a:t>ansible_host</a:t>
            </a:r>
            <a:r>
              <a:rPr lang="en-US" dirty="0">
                <a:solidFill>
                  <a:srgbClr val="FFFF00"/>
                </a:solidFill>
              </a:rPr>
              <a:t>=192.168.1.20</a:t>
            </a:r>
          </a:p>
          <a:p>
            <a:endParaRPr lang="en-US" dirty="0">
              <a:solidFill>
                <a:srgbClr val="FFFF00"/>
              </a:solidFill>
            </a:endParaRPr>
          </a:p>
        </p:txBody>
      </p:sp>
      <p:pic>
        <p:nvPicPr>
          <p:cNvPr id="7" name="Picture 6">
            <a:extLst>
              <a:ext uri="{FF2B5EF4-FFF2-40B4-BE49-F238E27FC236}">
                <a16:creationId xmlns:a16="http://schemas.microsoft.com/office/drawing/2014/main" id="{226C54D9-EFB1-E899-3C45-214718D39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1550" y="1644650"/>
            <a:ext cx="10783805" cy="2991267"/>
          </a:xfrm>
          <a:prstGeom prst="rect">
            <a:avLst/>
          </a:prstGeom>
        </p:spPr>
      </p:pic>
      <p:sp>
        <p:nvSpPr>
          <p:cNvPr id="12" name="TextBox 11">
            <a:extLst>
              <a:ext uri="{FF2B5EF4-FFF2-40B4-BE49-F238E27FC236}">
                <a16:creationId xmlns:a16="http://schemas.microsoft.com/office/drawing/2014/main" id="{A0485E56-1EA3-B153-3C7F-47E5B073C5A1}"/>
              </a:ext>
            </a:extLst>
          </p:cNvPr>
          <p:cNvSpPr txBox="1"/>
          <p:nvPr/>
        </p:nvSpPr>
        <p:spPr>
          <a:xfrm>
            <a:off x="7641260" y="5278409"/>
            <a:ext cx="9243390" cy="3416320"/>
          </a:xfrm>
          <a:prstGeom prst="rect">
            <a:avLst/>
          </a:prstGeom>
          <a:noFill/>
        </p:spPr>
        <p:txBody>
          <a:bodyPr wrap="square">
            <a:spAutoFit/>
          </a:bodyPr>
          <a:lstStyle/>
          <a:p>
            <a:r>
              <a:rPr lang="en-US" dirty="0">
                <a:solidFill>
                  <a:srgbClr val="FFFF00"/>
                </a:solidFill>
              </a:rPr>
              <a:t>all:</a:t>
            </a:r>
          </a:p>
          <a:p>
            <a:r>
              <a:rPr lang="en-US" dirty="0">
                <a:solidFill>
                  <a:srgbClr val="FFFF00"/>
                </a:solidFill>
              </a:rPr>
              <a:t>  children:</a:t>
            </a:r>
          </a:p>
          <a:p>
            <a:r>
              <a:rPr lang="en-US" dirty="0">
                <a:solidFill>
                  <a:srgbClr val="FFFF00"/>
                </a:solidFill>
              </a:rPr>
              <a:t>    web:</a:t>
            </a:r>
          </a:p>
          <a:p>
            <a:r>
              <a:rPr lang="en-US" dirty="0">
                <a:solidFill>
                  <a:srgbClr val="FFFF00"/>
                </a:solidFill>
              </a:rPr>
              <a:t>      hosts:</a:t>
            </a:r>
          </a:p>
          <a:p>
            <a:r>
              <a:rPr lang="en-US" dirty="0">
                <a:solidFill>
                  <a:srgbClr val="FFFF00"/>
                </a:solidFill>
              </a:rPr>
              <a:t>        web1:</a:t>
            </a:r>
          </a:p>
          <a:p>
            <a:r>
              <a:rPr lang="en-US" dirty="0">
                <a:solidFill>
                  <a:srgbClr val="FFFF00"/>
                </a:solidFill>
              </a:rPr>
              <a:t>          </a:t>
            </a:r>
            <a:r>
              <a:rPr lang="en-US" dirty="0" err="1">
                <a:solidFill>
                  <a:srgbClr val="FFFF00"/>
                </a:solidFill>
              </a:rPr>
              <a:t>ansible_host</a:t>
            </a:r>
            <a:r>
              <a:rPr lang="en-US" dirty="0">
                <a:solidFill>
                  <a:srgbClr val="FFFF00"/>
                </a:solidFill>
              </a:rPr>
              <a:t>: 192.168.1.10</a:t>
            </a:r>
          </a:p>
          <a:p>
            <a:r>
              <a:rPr lang="en-US" dirty="0">
                <a:solidFill>
                  <a:srgbClr val="FFFF00"/>
                </a:solidFill>
              </a:rPr>
              <a:t>        web2:</a:t>
            </a:r>
          </a:p>
          <a:p>
            <a:r>
              <a:rPr lang="en-US" dirty="0">
                <a:solidFill>
                  <a:srgbClr val="FFFF00"/>
                </a:solidFill>
              </a:rPr>
              <a:t>          </a:t>
            </a:r>
            <a:r>
              <a:rPr lang="en-US" dirty="0" err="1">
                <a:solidFill>
                  <a:srgbClr val="FFFF00"/>
                </a:solidFill>
              </a:rPr>
              <a:t>ansible_host</a:t>
            </a:r>
            <a:r>
              <a:rPr lang="en-US" dirty="0">
                <a:solidFill>
                  <a:srgbClr val="FFFF00"/>
                </a:solidFill>
              </a:rPr>
              <a:t>: 192.168.1.11</a:t>
            </a:r>
          </a:p>
          <a:p>
            <a:r>
              <a:rPr lang="en-US" dirty="0">
                <a:solidFill>
                  <a:srgbClr val="FFFF00"/>
                </a:solidFill>
              </a:rPr>
              <a:t>    </a:t>
            </a:r>
            <a:r>
              <a:rPr lang="en-US" dirty="0" err="1">
                <a:solidFill>
                  <a:srgbClr val="FFFF00"/>
                </a:solidFill>
              </a:rPr>
              <a:t>db</a:t>
            </a:r>
            <a:r>
              <a:rPr lang="en-US" dirty="0">
                <a:solidFill>
                  <a:srgbClr val="FFFF00"/>
                </a:solidFill>
              </a:rPr>
              <a:t>:</a:t>
            </a:r>
          </a:p>
          <a:p>
            <a:r>
              <a:rPr lang="en-US" dirty="0">
                <a:solidFill>
                  <a:srgbClr val="FFFF00"/>
                </a:solidFill>
              </a:rPr>
              <a:t>      hosts:</a:t>
            </a:r>
          </a:p>
          <a:p>
            <a:r>
              <a:rPr lang="en-US" dirty="0">
                <a:solidFill>
                  <a:srgbClr val="FFFF00"/>
                </a:solidFill>
              </a:rPr>
              <a:t>        db1:</a:t>
            </a:r>
          </a:p>
          <a:p>
            <a:r>
              <a:rPr lang="en-US" dirty="0">
                <a:solidFill>
                  <a:srgbClr val="FFFF00"/>
                </a:solidFill>
              </a:rPr>
              <a:t>          </a:t>
            </a:r>
            <a:r>
              <a:rPr lang="en-US" dirty="0" err="1">
                <a:solidFill>
                  <a:srgbClr val="FFFF00"/>
                </a:solidFill>
              </a:rPr>
              <a:t>ansible_host</a:t>
            </a:r>
            <a:r>
              <a:rPr lang="en-US" dirty="0">
                <a:solidFill>
                  <a:srgbClr val="FFFF00"/>
                </a:solidFill>
              </a:rPr>
              <a:t>: 192.168.1.20</a:t>
            </a:r>
          </a:p>
        </p:txBody>
      </p:sp>
    </p:spTree>
    <p:extLst>
      <p:ext uri="{BB962C8B-B14F-4D97-AF65-F5344CB8AC3E}">
        <p14:creationId xmlns:p14="http://schemas.microsoft.com/office/powerpoint/2010/main" val="9376561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5563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tags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416050" y="2711450"/>
            <a:ext cx="12972936" cy="4154984"/>
          </a:xfrm>
          <a:prstGeom prst="rect">
            <a:avLst/>
          </a:prstGeom>
          <a:noFill/>
        </p:spPr>
        <p:txBody>
          <a:bodyPr wrap="square">
            <a:spAutoFit/>
          </a:bodyPr>
          <a:lstStyle/>
          <a:p>
            <a:r>
              <a:rPr lang="en-US" sz="2400" b="1" dirty="0">
                <a:solidFill>
                  <a:srgbClr val="FFFF00"/>
                </a:solidFill>
              </a:rPr>
              <a:t>What Are Tags in Ansible?</a:t>
            </a:r>
          </a:p>
          <a:p>
            <a:r>
              <a:rPr lang="en-US" sz="2400" b="1" dirty="0">
                <a:solidFill>
                  <a:srgbClr val="FFFF00"/>
                </a:solidFill>
              </a:rPr>
              <a:t>Tags</a:t>
            </a:r>
            <a:r>
              <a:rPr lang="en-US" sz="2400" dirty="0">
                <a:solidFill>
                  <a:srgbClr val="FFFF00"/>
                </a:solidFill>
              </a:rPr>
              <a:t> in Ansible let you run specific parts of a playbook instead of executing the whole thing. This is </a:t>
            </a:r>
            <a:r>
              <a:rPr lang="en-US" sz="2400" b="1" dirty="0">
                <a:solidFill>
                  <a:srgbClr val="FFFF00"/>
                </a:solidFill>
              </a:rPr>
              <a:t>very useful for testing, debugging, or selectively applying configuration</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ansible-playbook ansible-</a:t>
            </a:r>
            <a:r>
              <a:rPr lang="en-US" sz="2400" dirty="0" err="1">
                <a:solidFill>
                  <a:srgbClr val="FFFF00"/>
                </a:solidFill>
              </a:rPr>
              <a:t>apache.yaml</a:t>
            </a:r>
            <a:r>
              <a:rPr lang="en-US" sz="2400" dirty="0">
                <a:solidFill>
                  <a:srgbClr val="FFFF00"/>
                </a:solidFill>
              </a:rPr>
              <a:t> --tags install  or ansible-playbook </a:t>
            </a:r>
            <a:r>
              <a:rPr lang="en-US" sz="2400" dirty="0" err="1">
                <a:solidFill>
                  <a:srgbClr val="FFFF00"/>
                </a:solidFill>
              </a:rPr>
              <a:t>anible-apache.yaml</a:t>
            </a:r>
            <a:r>
              <a:rPr lang="en-US" sz="2400" dirty="0">
                <a:solidFill>
                  <a:srgbClr val="FFFF00"/>
                </a:solidFill>
              </a:rPr>
              <a:t> --tags "</a:t>
            </a:r>
            <a:r>
              <a:rPr lang="en-US" sz="2400" dirty="0" err="1">
                <a:solidFill>
                  <a:srgbClr val="FFFF00"/>
                </a:solidFill>
              </a:rPr>
              <a:t>config,restart</a:t>
            </a:r>
            <a:r>
              <a:rPr lang="en-US" sz="2400" dirty="0">
                <a:solidFill>
                  <a:srgbClr val="FFFF00"/>
                </a:solidFill>
              </a:rPr>
              <a:t>"</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Tree>
    <p:extLst>
      <p:ext uri="{BB962C8B-B14F-4D97-AF65-F5344CB8AC3E}">
        <p14:creationId xmlns:p14="http://schemas.microsoft.com/office/powerpoint/2010/main" val="30813687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Local Facts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416050" y="2711450"/>
            <a:ext cx="12972936" cy="3416320"/>
          </a:xfrm>
          <a:prstGeom prst="rect">
            <a:avLst/>
          </a:prstGeom>
          <a:noFill/>
        </p:spPr>
        <p:txBody>
          <a:bodyPr wrap="square">
            <a:spAutoFit/>
          </a:bodyPr>
          <a:lstStyle/>
          <a:p>
            <a:r>
              <a:rPr lang="en-US" sz="2400" dirty="0">
                <a:solidFill>
                  <a:srgbClr val="FFFF00"/>
                </a:solidFill>
              </a:rPr>
              <a:t>What is a Local Fact in </a:t>
            </a:r>
            <a:r>
              <a:rPr lang="en-US" sz="2400" dirty="0" err="1">
                <a:solidFill>
                  <a:srgbClr val="FFFF00"/>
                </a:solidFill>
              </a:rPr>
              <a:t>Ansible?Local</a:t>
            </a:r>
            <a:r>
              <a:rPr lang="en-US" sz="2400" dirty="0">
                <a:solidFill>
                  <a:srgbClr val="FFFF00"/>
                </a:solidFill>
              </a:rPr>
              <a:t> facts in Ansible are custom host-specific variables stored locally on a managed host. These facts are defined as .fact files on the host and are loaded automatically by the setup module.</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a:t>
            </a:r>
            <a:r>
              <a:rPr lang="en-US" sz="2400" dirty="0" err="1">
                <a:solidFill>
                  <a:srgbClr val="FFFF00"/>
                </a:solidFill>
              </a:rPr>
              <a:t>etc</a:t>
            </a:r>
            <a:r>
              <a:rPr lang="en-US" sz="2400" dirty="0">
                <a:solidFill>
                  <a:srgbClr val="FFFF00"/>
                </a:solidFill>
              </a:rPr>
              <a:t>/ansible/</a:t>
            </a:r>
            <a:r>
              <a:rPr lang="en-US" sz="2400" dirty="0" err="1">
                <a:solidFill>
                  <a:srgbClr val="FFFF00"/>
                </a:solidFill>
              </a:rPr>
              <a:t>facts.d</a:t>
            </a:r>
            <a:r>
              <a:rPr lang="en-US" sz="2400" dirty="0">
                <a:solidFill>
                  <a:srgbClr val="FFFF00"/>
                </a:solidFill>
              </a:rPr>
              <a:t>/</a:t>
            </a:r>
            <a:r>
              <a:rPr lang="en-US" sz="2400" dirty="0" err="1">
                <a:solidFill>
                  <a:srgbClr val="FFFF00"/>
                </a:solidFill>
              </a:rPr>
              <a:t>example.fact</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Tree>
    <p:extLst>
      <p:ext uri="{BB962C8B-B14F-4D97-AF65-F5344CB8AC3E}">
        <p14:creationId xmlns:p14="http://schemas.microsoft.com/office/powerpoint/2010/main" val="1965333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485" y="-372994"/>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454150" y="2248384"/>
            <a:ext cx="14782799" cy="9246121"/>
          </a:xfrm>
          <a:prstGeom prst="rect">
            <a:avLst/>
          </a:prstGeom>
        </p:spPr>
        <p:txBody>
          <a:bodyPr vert="horz" wrap="square" lIns="0" tIns="12700" rIns="0" bIns="0" rtlCol="0">
            <a:spAutoFit/>
          </a:bodyPr>
          <a:lstStyle/>
          <a:p>
            <a:pPr algn="l"/>
            <a:r>
              <a:rPr lang="en-US" sz="3200" b="1" dirty="0">
                <a:solidFill>
                  <a:schemeClr val="bg1"/>
                </a:solidFill>
                <a:latin typeface="Inter"/>
                <a:cs typeface="Verdana"/>
              </a:rPr>
              <a:t>HTTPS Hardening</a:t>
            </a:r>
          </a:p>
          <a:p>
            <a:pPr algn="l"/>
            <a:endParaRPr lang="en-US" sz="3200" b="1" dirty="0">
              <a:solidFill>
                <a:schemeClr val="bg1"/>
              </a:solidFill>
              <a:latin typeface="Inter"/>
              <a:cs typeface="Verdana"/>
            </a:endParaRPr>
          </a:p>
          <a:p>
            <a:pPr algn="l"/>
            <a:r>
              <a:rPr lang="en-US" sz="3200" b="1" dirty="0">
                <a:solidFill>
                  <a:schemeClr val="bg1"/>
                </a:solidFill>
                <a:latin typeface="Inter"/>
                <a:cs typeface="Verdana"/>
              </a:rPr>
              <a:t>HSTS: Enable HTTP </a:t>
            </a:r>
            <a:r>
              <a:rPr lang="en-US" sz="3200" b="1" dirty="0">
                <a:solidFill>
                  <a:schemeClr val="bg1"/>
                </a:solidFill>
                <a:latin typeface="Inter"/>
              </a:rPr>
              <a:t>Strict Transport Security</a:t>
            </a:r>
          </a:p>
          <a:p>
            <a:pPr algn="l"/>
            <a:r>
              <a:rPr lang="en-US" sz="3200" b="1" dirty="0">
                <a:solidFill>
                  <a:schemeClr val="bg1"/>
                </a:solidFill>
                <a:latin typeface="Inter"/>
              </a:rPr>
              <a:t>HSTS forces browsers to use HTTPS for all communication with the server, preventing downgrade attacks.</a:t>
            </a:r>
          </a:p>
          <a:p>
            <a:pPr algn="l"/>
            <a:r>
              <a:rPr lang="en-US" sz="3200" b="1" dirty="0">
                <a:solidFill>
                  <a:schemeClr val="bg1"/>
                </a:solidFill>
                <a:latin typeface="Inter"/>
              </a:rPr>
              <a:t>Strict-Transport-Security: max-age=31536000; </a:t>
            </a:r>
            <a:r>
              <a:rPr lang="en-US" sz="3200" b="1" dirty="0" err="1">
                <a:solidFill>
                  <a:schemeClr val="bg1"/>
                </a:solidFill>
                <a:latin typeface="Inter"/>
              </a:rPr>
              <a:t>includeSubDomains</a:t>
            </a:r>
            <a:r>
              <a:rPr lang="en-US" sz="3200" b="1" dirty="0">
                <a:solidFill>
                  <a:schemeClr val="bg1"/>
                </a:solidFill>
                <a:latin typeface="Inter"/>
              </a:rPr>
              <a:t>; preload</a:t>
            </a:r>
          </a:p>
          <a:p>
            <a:pPr algn="l"/>
            <a:endParaRPr lang="en-US" sz="3200" b="1" dirty="0">
              <a:solidFill>
                <a:schemeClr val="bg1"/>
              </a:solidFill>
              <a:latin typeface="Inter"/>
            </a:endParaRPr>
          </a:p>
          <a:p>
            <a:pPr algn="l"/>
            <a:r>
              <a:rPr lang="en-US" sz="3200" b="1" dirty="0">
                <a:solidFill>
                  <a:schemeClr val="bg1"/>
                </a:solidFill>
                <a:latin typeface="Inter"/>
              </a:rPr>
              <a:t>Certificate Transparency (CT)</a:t>
            </a:r>
          </a:p>
          <a:p>
            <a:pPr algn="l">
              <a:buFont typeface="Arial" panose="020B0604020202020204" pitchFamily="34" charset="0"/>
              <a:buChar char="•"/>
            </a:pPr>
            <a:r>
              <a:rPr lang="en-US" sz="3200" b="1" dirty="0">
                <a:solidFill>
                  <a:schemeClr val="bg1"/>
                </a:solidFill>
                <a:latin typeface="Inter"/>
              </a:rPr>
              <a:t>Certificate Transparency is a framework that logs all issued SSL/TLS certificates in publicly auditable logs. This helps detect </a:t>
            </a:r>
            <a:r>
              <a:rPr lang="en-US" sz="3200" b="1" dirty="0" err="1">
                <a:solidFill>
                  <a:schemeClr val="bg1"/>
                </a:solidFill>
                <a:latin typeface="Inter"/>
              </a:rPr>
              <a:t>misissued</a:t>
            </a:r>
            <a:r>
              <a:rPr lang="en-US" sz="3200" b="1" dirty="0">
                <a:solidFill>
                  <a:schemeClr val="bg1"/>
                </a:solidFill>
                <a:latin typeface="Inter"/>
              </a:rPr>
              <a:t> or fraudulent certificates.</a:t>
            </a:r>
          </a:p>
          <a:p>
            <a:pPr algn="l">
              <a:buFont typeface="Arial" panose="020B0604020202020204" pitchFamily="34" charset="0"/>
              <a:buChar char="•"/>
            </a:pPr>
            <a:r>
              <a:rPr lang="en-US" sz="3200" b="1" dirty="0">
                <a:solidFill>
                  <a:schemeClr val="bg1"/>
                </a:solidFill>
                <a:latin typeface="Inter"/>
              </a:rPr>
              <a:t>Modern browsers require Certificate Transparency for all publicly trusted certificates</a:t>
            </a:r>
          </a:p>
          <a:p>
            <a:pPr algn="l">
              <a:buFont typeface="Arial" panose="020B0604020202020204" pitchFamily="34" charset="0"/>
              <a:buChar char="•"/>
            </a:pPr>
            <a:endParaRPr lang="en-US" sz="3200" b="1" dirty="0">
              <a:solidFill>
                <a:schemeClr val="bg1"/>
              </a:solidFill>
              <a:latin typeface="Inter"/>
            </a:endParaRPr>
          </a:p>
          <a:p>
            <a:pPr algn="l">
              <a:buFont typeface="Arial" panose="020B0604020202020204" pitchFamily="34" charset="0"/>
              <a:buChar char="•"/>
            </a:pPr>
            <a:endParaRPr lang="en-US" sz="3200" b="1" dirty="0">
              <a:solidFill>
                <a:schemeClr val="bg1"/>
              </a:solidFill>
              <a:latin typeface="Inter"/>
            </a:endParaRPr>
          </a:p>
          <a:p>
            <a:pPr algn="l"/>
            <a:r>
              <a:rPr lang="en-US" sz="3200" b="1" dirty="0">
                <a:solidFill>
                  <a:schemeClr val="bg1"/>
                </a:solidFill>
                <a:latin typeface="Inter"/>
              </a:rPr>
              <a:t>Expect-CT: enforce, max-age=86400, report-</a:t>
            </a:r>
            <a:r>
              <a:rPr lang="en-US" sz="3200" b="1" dirty="0" err="1">
                <a:solidFill>
                  <a:schemeClr val="bg1"/>
                </a:solidFill>
                <a:latin typeface="Inter"/>
              </a:rPr>
              <a:t>uri</a:t>
            </a:r>
            <a:r>
              <a:rPr lang="en-US" sz="3200" b="1" dirty="0">
                <a:solidFill>
                  <a:schemeClr val="bg1"/>
                </a:solidFill>
                <a:latin typeface="Inter"/>
              </a:rPr>
              <a:t>="https://example.com/report"</a:t>
            </a:r>
          </a:p>
          <a:p>
            <a:pPr algn="l"/>
            <a:endParaRPr lang="en-US" sz="3200" b="1" dirty="0">
              <a:solidFill>
                <a:schemeClr val="bg1"/>
              </a:solidFill>
              <a:latin typeface="Inter"/>
            </a:endParaRPr>
          </a:p>
          <a:p>
            <a:pPr algn="l"/>
            <a:endParaRPr lang="en-US" sz="3200" b="1" dirty="0">
              <a:solidFill>
                <a:schemeClr val="bg1"/>
              </a:solidFill>
              <a:latin typeface="Inter"/>
              <a:cs typeface="Verdana"/>
            </a:endParaRPr>
          </a:p>
          <a:p>
            <a:pPr algn="l"/>
            <a:endParaRPr lang="en-US" sz="3200" b="1" dirty="0">
              <a:solidFill>
                <a:schemeClr val="bg1"/>
              </a:solidFill>
              <a:latin typeface="Inter"/>
              <a:cs typeface="Verdana"/>
            </a:endParaRPr>
          </a:p>
          <a:p>
            <a:pPr algn="l"/>
            <a:endParaRPr lang="en-US" sz="3200" b="1" dirty="0">
              <a:solidFill>
                <a:schemeClr val="bg1"/>
              </a:solidFill>
              <a:latin typeface="Inter"/>
              <a:cs typeface="Verdana"/>
            </a:endParaRPr>
          </a:p>
          <a:p>
            <a:pPr algn="l"/>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29699535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5938"/>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Loop</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416050" y="2711450"/>
            <a:ext cx="12972936" cy="5262979"/>
          </a:xfrm>
          <a:prstGeom prst="rect">
            <a:avLst/>
          </a:prstGeom>
          <a:noFill/>
        </p:spPr>
        <p:txBody>
          <a:bodyPr wrap="square">
            <a:spAutoFit/>
          </a:bodyPr>
          <a:lstStyle/>
          <a:p>
            <a:r>
              <a:rPr lang="en-US" sz="2400" dirty="0">
                <a:solidFill>
                  <a:srgbClr val="FFFF00"/>
                </a:solidFill>
              </a:rPr>
              <a:t>What is a loop in </a:t>
            </a:r>
            <a:r>
              <a:rPr lang="en-US" sz="2400" dirty="0" err="1">
                <a:solidFill>
                  <a:srgbClr val="FFFF00"/>
                </a:solidFill>
              </a:rPr>
              <a:t>Ansible?A</a:t>
            </a:r>
            <a:r>
              <a:rPr lang="en-US" sz="2400" dirty="0">
                <a:solidFill>
                  <a:srgbClr val="FFFF00"/>
                </a:solidFill>
              </a:rPr>
              <a:t> loop in Ansible lets you run a task multiple times, each time with a different item. It's similar to a for loop in programming.</a:t>
            </a:r>
          </a:p>
          <a:p>
            <a:endParaRPr lang="en-US" sz="2400" dirty="0">
              <a:solidFill>
                <a:srgbClr val="FFFF00"/>
              </a:solidFill>
            </a:endParaRPr>
          </a:p>
          <a:p>
            <a:r>
              <a:rPr lang="en-US" sz="2400" dirty="0">
                <a:solidFill>
                  <a:srgbClr val="FFFF00"/>
                </a:solidFill>
              </a:rPr>
              <a:t>In old version use </a:t>
            </a:r>
            <a:r>
              <a:rPr lang="en-US" sz="2400" dirty="0" err="1">
                <a:solidFill>
                  <a:srgbClr val="FFFF00"/>
                </a:solidFill>
              </a:rPr>
              <a:t>with_items</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 name: Install multiple packages</a:t>
            </a:r>
          </a:p>
          <a:p>
            <a:r>
              <a:rPr lang="en-US" sz="2400" dirty="0">
                <a:solidFill>
                  <a:srgbClr val="FFFF00"/>
                </a:solidFill>
              </a:rPr>
              <a:t>  apt:</a:t>
            </a:r>
          </a:p>
          <a:p>
            <a:r>
              <a:rPr lang="en-US" sz="2400" dirty="0">
                <a:solidFill>
                  <a:srgbClr val="FFFF00"/>
                </a:solidFill>
              </a:rPr>
              <a:t>    name: "{{ item }}"</a:t>
            </a:r>
          </a:p>
          <a:p>
            <a:r>
              <a:rPr lang="en-US" sz="2400" dirty="0">
                <a:solidFill>
                  <a:srgbClr val="FFFF00"/>
                </a:solidFill>
              </a:rPr>
              <a:t>    state: present</a:t>
            </a:r>
          </a:p>
          <a:p>
            <a:r>
              <a:rPr lang="en-US" sz="2400" dirty="0">
                <a:solidFill>
                  <a:srgbClr val="FFFF00"/>
                </a:solidFill>
              </a:rPr>
              <a:t>  loop:</a:t>
            </a:r>
          </a:p>
          <a:p>
            <a:r>
              <a:rPr lang="en-US" sz="2400" dirty="0">
                <a:solidFill>
                  <a:srgbClr val="FFFF00"/>
                </a:solidFill>
              </a:rPr>
              <a:t>    - nginx</a:t>
            </a:r>
          </a:p>
          <a:p>
            <a:r>
              <a:rPr lang="en-US" sz="2400" dirty="0">
                <a:solidFill>
                  <a:srgbClr val="FFFF00"/>
                </a:solidFill>
              </a:rPr>
              <a:t>    - curl</a:t>
            </a:r>
          </a:p>
          <a:p>
            <a:endParaRPr lang="en-US" sz="2400" dirty="0">
              <a:solidFill>
                <a:srgbClr val="FFFF00"/>
              </a:solidFill>
            </a:endParaRPr>
          </a:p>
        </p:txBody>
      </p:sp>
    </p:spTree>
    <p:extLst>
      <p:ext uri="{BB962C8B-B14F-4D97-AF65-F5344CB8AC3E}">
        <p14:creationId xmlns:p14="http://schemas.microsoft.com/office/powerpoint/2010/main" val="1320714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5938"/>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Role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5262979"/>
          </a:xfrm>
          <a:prstGeom prst="rect">
            <a:avLst/>
          </a:prstGeom>
          <a:noFill/>
        </p:spPr>
        <p:txBody>
          <a:bodyPr wrap="square">
            <a:spAutoFit/>
          </a:bodyPr>
          <a:lstStyle/>
          <a:p>
            <a:r>
              <a:rPr lang="en-US" sz="2400" b="1" dirty="0">
                <a:solidFill>
                  <a:srgbClr val="FFFF00"/>
                </a:solidFill>
              </a:rPr>
              <a:t>What is a Role in Ansible?</a:t>
            </a:r>
          </a:p>
          <a:p>
            <a:r>
              <a:rPr lang="en-US" sz="2400" dirty="0">
                <a:solidFill>
                  <a:srgbClr val="FFFF00"/>
                </a:solidFill>
              </a:rPr>
              <a:t>A </a:t>
            </a:r>
            <a:r>
              <a:rPr lang="en-US" sz="2400" b="1" dirty="0">
                <a:solidFill>
                  <a:srgbClr val="FFFF00"/>
                </a:solidFill>
              </a:rPr>
              <a:t>role</a:t>
            </a:r>
            <a:r>
              <a:rPr lang="en-US" sz="2400" dirty="0">
                <a:solidFill>
                  <a:srgbClr val="FFFF00"/>
                </a:solidFill>
              </a:rPr>
              <a:t> in Ansible is a structured, reusable, and modular way to organize your </a:t>
            </a:r>
            <a:r>
              <a:rPr lang="en-US" sz="2400" b="1" dirty="0">
                <a:solidFill>
                  <a:srgbClr val="FFFF00"/>
                </a:solidFill>
              </a:rPr>
              <a:t>playbook code</a:t>
            </a:r>
            <a:r>
              <a:rPr lang="en-US" sz="2400" dirty="0">
                <a:solidFill>
                  <a:srgbClr val="FFFF00"/>
                </a:solidFill>
              </a:rPr>
              <a:t> — including tasks, variables, templates, handlers, files, and more.</a:t>
            </a:r>
          </a:p>
          <a:p>
            <a:r>
              <a:rPr lang="en-US" sz="2400" dirty="0">
                <a:solidFill>
                  <a:srgbClr val="FFFF00"/>
                </a:solidFill>
              </a:rPr>
              <a:t>Think of a </a:t>
            </a:r>
            <a:r>
              <a:rPr lang="en-US" sz="2400" b="1" dirty="0">
                <a:solidFill>
                  <a:srgbClr val="FFFF00"/>
                </a:solidFill>
              </a:rPr>
              <a:t>role</a:t>
            </a:r>
            <a:r>
              <a:rPr lang="en-US" sz="2400" dirty="0">
                <a:solidFill>
                  <a:srgbClr val="FFFF00"/>
                </a:solidFill>
              </a:rPr>
              <a:t> as a </a:t>
            </a:r>
            <a:r>
              <a:rPr lang="en-US" sz="2400" b="1" dirty="0">
                <a:solidFill>
                  <a:srgbClr val="FFFF00"/>
                </a:solidFill>
              </a:rPr>
              <a:t>mini-playbook</a:t>
            </a:r>
            <a:r>
              <a:rPr lang="en-US" sz="2400" dirty="0">
                <a:solidFill>
                  <a:srgbClr val="FFFF00"/>
                </a:solidFill>
              </a:rPr>
              <a:t> designed to perform a specific function (e.g., installing Nginx, configuring a user, setting up a database).</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b="1" dirty="0">
                <a:solidFill>
                  <a:schemeClr val="accent3">
                    <a:lumMod val="40000"/>
                    <a:lumOff val="60000"/>
                  </a:schemeClr>
                </a:solidFill>
              </a:rPr>
              <a:t>Why Use Roles?</a:t>
            </a:r>
          </a:p>
          <a:p>
            <a:pPr>
              <a:buFont typeface="Arial" panose="020B0604020202020204" pitchFamily="34" charset="0"/>
              <a:buChar char="•"/>
            </a:pPr>
            <a:r>
              <a:rPr lang="en-US" sz="2400" dirty="0">
                <a:solidFill>
                  <a:schemeClr val="accent3">
                    <a:lumMod val="40000"/>
                    <a:lumOff val="60000"/>
                  </a:schemeClr>
                </a:solidFill>
              </a:rPr>
              <a:t>Better </a:t>
            </a:r>
            <a:r>
              <a:rPr lang="en-US" sz="2400" b="1" dirty="0">
                <a:solidFill>
                  <a:schemeClr val="accent3">
                    <a:lumMod val="40000"/>
                    <a:lumOff val="60000"/>
                  </a:schemeClr>
                </a:solidFill>
              </a:rPr>
              <a:t>organization</a:t>
            </a:r>
            <a:endParaRPr lang="en-US" sz="2400" dirty="0">
              <a:solidFill>
                <a:schemeClr val="accent3">
                  <a:lumMod val="40000"/>
                  <a:lumOff val="60000"/>
                </a:schemeClr>
              </a:solidFill>
            </a:endParaRPr>
          </a:p>
          <a:p>
            <a:pPr>
              <a:buFont typeface="Arial" panose="020B0604020202020204" pitchFamily="34" charset="0"/>
              <a:buChar char="•"/>
            </a:pPr>
            <a:r>
              <a:rPr lang="en-US" sz="2400" b="1" dirty="0">
                <a:solidFill>
                  <a:schemeClr val="accent3">
                    <a:lumMod val="40000"/>
                    <a:lumOff val="60000"/>
                  </a:schemeClr>
                </a:solidFill>
              </a:rPr>
              <a:t>Reusability</a:t>
            </a:r>
            <a:r>
              <a:rPr lang="en-US" sz="2400" dirty="0">
                <a:solidFill>
                  <a:schemeClr val="accent3">
                    <a:lumMod val="40000"/>
                    <a:lumOff val="60000"/>
                  </a:schemeClr>
                </a:solidFill>
              </a:rPr>
              <a:t> across projects</a:t>
            </a:r>
          </a:p>
          <a:p>
            <a:pPr>
              <a:buFont typeface="Arial" panose="020B0604020202020204" pitchFamily="34" charset="0"/>
              <a:buChar char="•"/>
            </a:pPr>
            <a:r>
              <a:rPr lang="en-US" sz="2400" dirty="0">
                <a:solidFill>
                  <a:schemeClr val="accent3">
                    <a:lumMod val="40000"/>
                    <a:lumOff val="60000"/>
                  </a:schemeClr>
                </a:solidFill>
              </a:rPr>
              <a:t>Easier to </a:t>
            </a:r>
            <a:r>
              <a:rPr lang="en-US" sz="2400" b="1" dirty="0">
                <a:solidFill>
                  <a:schemeClr val="accent3">
                    <a:lumMod val="40000"/>
                    <a:lumOff val="60000"/>
                  </a:schemeClr>
                </a:solidFill>
              </a:rPr>
              <a:t>test</a:t>
            </a:r>
            <a:r>
              <a:rPr lang="en-US" sz="2400" dirty="0">
                <a:solidFill>
                  <a:schemeClr val="accent3">
                    <a:lumMod val="40000"/>
                    <a:lumOff val="60000"/>
                  </a:schemeClr>
                </a:solidFill>
              </a:rPr>
              <a:t> and </a:t>
            </a:r>
            <a:r>
              <a:rPr lang="en-US" sz="2400" b="1" dirty="0">
                <a:solidFill>
                  <a:schemeClr val="accent3">
                    <a:lumMod val="40000"/>
                    <a:lumOff val="60000"/>
                  </a:schemeClr>
                </a:solidFill>
              </a:rPr>
              <a:t>maintain</a:t>
            </a:r>
            <a:endParaRPr lang="en-US" sz="2400" dirty="0">
              <a:solidFill>
                <a:schemeClr val="accent3">
                  <a:lumMod val="40000"/>
                  <a:lumOff val="60000"/>
                </a:schemeClr>
              </a:solidFill>
            </a:endParaRPr>
          </a:p>
          <a:p>
            <a:pPr>
              <a:buFont typeface="Arial" panose="020B0604020202020204" pitchFamily="34" charset="0"/>
              <a:buChar char="•"/>
            </a:pPr>
            <a:r>
              <a:rPr lang="en-US" sz="2400" dirty="0">
                <a:solidFill>
                  <a:schemeClr val="accent3">
                    <a:lumMod val="40000"/>
                    <a:lumOff val="60000"/>
                  </a:schemeClr>
                </a:solidFill>
              </a:rPr>
              <a:t>Cleaner and more </a:t>
            </a:r>
            <a:r>
              <a:rPr lang="en-US" sz="2400" b="1" dirty="0">
                <a:solidFill>
                  <a:schemeClr val="accent3">
                    <a:lumMod val="40000"/>
                    <a:lumOff val="60000"/>
                  </a:schemeClr>
                </a:solidFill>
              </a:rPr>
              <a:t>readable</a:t>
            </a:r>
            <a:r>
              <a:rPr lang="en-US" sz="2400" dirty="0">
                <a:solidFill>
                  <a:schemeClr val="accent3">
                    <a:lumMod val="40000"/>
                    <a:lumOff val="60000"/>
                  </a:schemeClr>
                </a:solidFill>
              </a:rPr>
              <a:t> playbooks</a:t>
            </a:r>
          </a:p>
          <a:p>
            <a:endParaRPr lang="en-US" sz="2400" dirty="0">
              <a:solidFill>
                <a:srgbClr val="FFFF00"/>
              </a:solidFill>
            </a:endParaRPr>
          </a:p>
        </p:txBody>
      </p:sp>
    </p:spTree>
    <p:extLst>
      <p:ext uri="{BB962C8B-B14F-4D97-AF65-F5344CB8AC3E}">
        <p14:creationId xmlns:p14="http://schemas.microsoft.com/office/powerpoint/2010/main" val="29632925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Role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6740307"/>
          </a:xfrm>
          <a:prstGeom prst="rect">
            <a:avLst/>
          </a:prstGeom>
          <a:noFill/>
        </p:spPr>
        <p:txBody>
          <a:bodyPr wrap="square">
            <a:spAutoFit/>
          </a:bodyPr>
          <a:lstStyle/>
          <a:p>
            <a:r>
              <a:rPr lang="en-US" sz="2400" b="1" dirty="0">
                <a:solidFill>
                  <a:srgbClr val="FFFF00"/>
                </a:solidFill>
              </a:rPr>
              <a:t>roles/</a:t>
            </a:r>
          </a:p>
          <a:p>
            <a:r>
              <a:rPr lang="en-US" sz="2400" b="1" dirty="0">
                <a:solidFill>
                  <a:srgbClr val="FFFF00"/>
                </a:solidFill>
              </a:rPr>
              <a:t>└── nginx/</a:t>
            </a:r>
          </a:p>
          <a:p>
            <a:r>
              <a:rPr lang="en-US" sz="2400" b="1" dirty="0">
                <a:solidFill>
                  <a:srgbClr val="FFFF00"/>
                </a:solidFill>
              </a:rPr>
              <a:t>    ├── tasks/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handlers/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templates/</a:t>
            </a:r>
          </a:p>
          <a:p>
            <a:r>
              <a:rPr lang="en-US" sz="2400" b="1" dirty="0">
                <a:solidFill>
                  <a:srgbClr val="FFFF00"/>
                </a:solidFill>
              </a:rPr>
              <a:t>    │   └── nginx.conf.j2</a:t>
            </a:r>
          </a:p>
          <a:p>
            <a:r>
              <a:rPr lang="en-US" sz="2400" b="1" dirty="0">
                <a:solidFill>
                  <a:srgbClr val="FFFF00"/>
                </a:solidFill>
              </a:rPr>
              <a:t>    ├── files/</a:t>
            </a:r>
          </a:p>
          <a:p>
            <a:r>
              <a:rPr lang="en-US" sz="2400" b="1" dirty="0">
                <a:solidFill>
                  <a:srgbClr val="FFFF00"/>
                </a:solidFill>
              </a:rPr>
              <a:t>    │   └── custom-index.html</a:t>
            </a:r>
          </a:p>
          <a:p>
            <a:r>
              <a:rPr lang="en-US" sz="2400" b="1" dirty="0">
                <a:solidFill>
                  <a:srgbClr val="FFFF00"/>
                </a:solidFill>
              </a:rPr>
              <a:t>    ├── vars/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defaults/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meta/</a:t>
            </a:r>
          </a:p>
          <a:p>
            <a:r>
              <a:rPr lang="en-US" sz="2400" b="1" dirty="0">
                <a:solidFill>
                  <a:srgbClr val="FFFF00"/>
                </a:solidFill>
              </a:rPr>
              <a:t>        └── </a:t>
            </a:r>
            <a:r>
              <a:rPr lang="en-US" sz="2400" b="1" dirty="0" err="1">
                <a:solidFill>
                  <a:srgbClr val="FFFF00"/>
                </a:solidFill>
              </a:rPr>
              <a:t>main.yml</a:t>
            </a:r>
            <a:endParaRPr lang="en-US" sz="2400" b="1" dirty="0">
              <a:solidFill>
                <a:srgbClr val="FFFF00"/>
              </a:solidFill>
            </a:endParaRPr>
          </a:p>
          <a:p>
            <a:endParaRPr lang="en-US" sz="2400" dirty="0">
              <a:solidFill>
                <a:srgbClr val="FFFF00"/>
              </a:solidFill>
            </a:endParaRPr>
          </a:p>
          <a:p>
            <a:r>
              <a:rPr lang="en-US" sz="2400" dirty="0">
                <a:solidFill>
                  <a:srgbClr val="FFFF00"/>
                </a:solidFill>
              </a:rPr>
              <a:t>ansible-galaxy </a:t>
            </a:r>
            <a:r>
              <a:rPr lang="en-US" sz="2400" dirty="0" err="1">
                <a:solidFill>
                  <a:srgbClr val="FFFF00"/>
                </a:solidFill>
              </a:rPr>
              <a:t>init</a:t>
            </a:r>
            <a:r>
              <a:rPr lang="en-US" sz="2400" dirty="0">
                <a:solidFill>
                  <a:srgbClr val="FFFF00"/>
                </a:solidFill>
              </a:rPr>
              <a:t> nginx</a:t>
            </a:r>
          </a:p>
        </p:txBody>
      </p:sp>
    </p:spTree>
    <p:extLst>
      <p:ext uri="{BB962C8B-B14F-4D97-AF65-F5344CB8AC3E}">
        <p14:creationId xmlns:p14="http://schemas.microsoft.com/office/powerpoint/2010/main" val="20176315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Handler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524315"/>
          </a:xfrm>
          <a:prstGeom prst="rect">
            <a:avLst/>
          </a:prstGeom>
          <a:noFill/>
        </p:spPr>
        <p:txBody>
          <a:bodyPr wrap="square">
            <a:spAutoFit/>
          </a:bodyPr>
          <a:lstStyle/>
          <a:p>
            <a:r>
              <a:rPr lang="en-US" sz="2400" dirty="0">
                <a:solidFill>
                  <a:srgbClr val="FFFF00"/>
                </a:solidFill>
              </a:rPr>
              <a:t>In </a:t>
            </a:r>
            <a:r>
              <a:rPr lang="en-US" sz="2400" b="1" dirty="0">
                <a:solidFill>
                  <a:srgbClr val="FFFF00"/>
                </a:solidFill>
              </a:rPr>
              <a:t>Ansible</a:t>
            </a:r>
            <a:r>
              <a:rPr lang="en-US" sz="2400" dirty="0">
                <a:solidFill>
                  <a:srgbClr val="FFFF00"/>
                </a:solidFill>
              </a:rPr>
              <a:t>, a </a:t>
            </a:r>
            <a:r>
              <a:rPr lang="en-US" sz="2400" b="1" dirty="0">
                <a:solidFill>
                  <a:srgbClr val="FFFF00"/>
                </a:solidFill>
              </a:rPr>
              <a:t>handler</a:t>
            </a:r>
            <a:r>
              <a:rPr lang="en-US" sz="2400" dirty="0">
                <a:solidFill>
                  <a:srgbClr val="FFFF00"/>
                </a:solidFill>
              </a:rPr>
              <a:t> is a special type of task that </a:t>
            </a:r>
            <a:r>
              <a:rPr lang="en-US" sz="2400" b="1" dirty="0">
                <a:solidFill>
                  <a:srgbClr val="FFFF00"/>
                </a:solidFill>
              </a:rPr>
              <a:t>only runs when notified</a:t>
            </a:r>
            <a:r>
              <a:rPr lang="en-US" sz="2400" dirty="0">
                <a:solidFill>
                  <a:srgbClr val="FFFF00"/>
                </a:solidFill>
              </a:rPr>
              <a:t> by another task. Handlers are typically used to perform actions that should only happen if something changes — like </a:t>
            </a:r>
            <a:r>
              <a:rPr lang="en-US" sz="2400" b="1" dirty="0">
                <a:solidFill>
                  <a:srgbClr val="FFFF00"/>
                </a:solidFill>
              </a:rPr>
              <a:t>restarting a service after a configuration file is updated</a:t>
            </a:r>
            <a:r>
              <a:rPr lang="en-US" sz="2400" dirty="0">
                <a:solidFill>
                  <a:srgbClr val="FFFF00"/>
                </a:solidFill>
              </a:rPr>
              <a:t>.</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chemeClr val="accent2">
                    <a:lumMod val="75000"/>
                  </a:schemeClr>
                </a:solidFill>
              </a:rPr>
              <a:t>Notice: if first task before exec for example nginx install handlers not </a:t>
            </a:r>
            <a:r>
              <a:rPr lang="en-US" sz="2400" dirty="0">
                <a:solidFill>
                  <a:schemeClr val="accent2"/>
                </a:solidFill>
              </a:rPr>
              <a:t>work </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Tree>
    <p:extLst>
      <p:ext uri="{BB962C8B-B14F-4D97-AF65-F5344CB8AC3E}">
        <p14:creationId xmlns:p14="http://schemas.microsoft.com/office/powerpoint/2010/main" val="1772787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AWX VS Tower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graphicFrame>
        <p:nvGraphicFramePr>
          <p:cNvPr id="6" name="Table 5">
            <a:extLst>
              <a:ext uri="{FF2B5EF4-FFF2-40B4-BE49-F238E27FC236}">
                <a16:creationId xmlns:a16="http://schemas.microsoft.com/office/drawing/2014/main" id="{D4A67595-C558-6ED4-9483-82DE0B1A9903}"/>
              </a:ext>
            </a:extLst>
          </p:cNvPr>
          <p:cNvGraphicFramePr>
            <a:graphicFrameLocks noGrp="1"/>
          </p:cNvGraphicFramePr>
          <p:nvPr>
            <p:extLst>
              <p:ext uri="{D42A27DB-BD31-4B8C-83A1-F6EECF244321}">
                <p14:modId xmlns:p14="http://schemas.microsoft.com/office/powerpoint/2010/main" val="3187415834"/>
              </p:ext>
            </p:extLst>
          </p:nvPr>
        </p:nvGraphicFramePr>
        <p:xfrm>
          <a:off x="714374" y="1339850"/>
          <a:ext cx="16471899" cy="6020115"/>
        </p:xfrm>
        <a:graphic>
          <a:graphicData uri="http://schemas.openxmlformats.org/drawingml/2006/table">
            <a:tbl>
              <a:tblPr/>
              <a:tblGrid>
                <a:gridCol w="5490633">
                  <a:extLst>
                    <a:ext uri="{9D8B030D-6E8A-4147-A177-3AD203B41FA5}">
                      <a16:colId xmlns:a16="http://schemas.microsoft.com/office/drawing/2014/main" val="1426404550"/>
                    </a:ext>
                  </a:extLst>
                </a:gridCol>
                <a:gridCol w="5490633">
                  <a:extLst>
                    <a:ext uri="{9D8B030D-6E8A-4147-A177-3AD203B41FA5}">
                      <a16:colId xmlns:a16="http://schemas.microsoft.com/office/drawing/2014/main" val="1217336528"/>
                    </a:ext>
                  </a:extLst>
                </a:gridCol>
                <a:gridCol w="5490633">
                  <a:extLst>
                    <a:ext uri="{9D8B030D-6E8A-4147-A177-3AD203B41FA5}">
                      <a16:colId xmlns:a16="http://schemas.microsoft.com/office/drawing/2014/main" val="3536609208"/>
                    </a:ext>
                  </a:extLst>
                </a:gridCol>
              </a:tblGrid>
              <a:tr h="512350">
                <a:tc>
                  <a:txBody>
                    <a:bodyPr/>
                    <a:lstStyle/>
                    <a:p>
                      <a:r>
                        <a:rPr lang="en-US"/>
                        <a:t>Feature</a:t>
                      </a:r>
                    </a:p>
                  </a:txBody>
                  <a:tcPr anchor="ctr">
                    <a:lnL>
                      <a:noFill/>
                    </a:lnL>
                    <a:lnR>
                      <a:noFill/>
                    </a:lnR>
                    <a:lnT>
                      <a:noFill/>
                    </a:lnT>
                    <a:lnB>
                      <a:noFill/>
                    </a:lnB>
                    <a:solidFill>
                      <a:schemeClr val="tx2">
                        <a:lumMod val="20000"/>
                        <a:lumOff val="80000"/>
                      </a:schemeClr>
                    </a:solidFill>
                  </a:tcPr>
                </a:tc>
                <a:tc>
                  <a:txBody>
                    <a:bodyPr/>
                    <a:lstStyle/>
                    <a:p>
                      <a:r>
                        <a:rPr lang="en-US" dirty="0"/>
                        <a:t>AWX</a:t>
                      </a:r>
                    </a:p>
                  </a:txBody>
                  <a:tcPr anchor="ctr">
                    <a:lnL>
                      <a:noFill/>
                    </a:lnL>
                    <a:lnR>
                      <a:noFill/>
                    </a:lnR>
                    <a:lnT>
                      <a:noFill/>
                    </a:lnT>
                    <a:lnB>
                      <a:noFill/>
                    </a:lnB>
                    <a:solidFill>
                      <a:schemeClr val="tx2">
                        <a:lumMod val="20000"/>
                        <a:lumOff val="80000"/>
                      </a:schemeClr>
                    </a:solidFill>
                  </a:tcPr>
                </a:tc>
                <a:tc>
                  <a:txBody>
                    <a:bodyPr/>
                    <a:lstStyle/>
                    <a:p>
                      <a:r>
                        <a:rPr lang="en-US"/>
                        <a:t>Ansible Tower</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057706716"/>
                  </a:ext>
                </a:extLst>
              </a:tr>
              <a:tr h="512350">
                <a:tc>
                  <a:txBody>
                    <a:bodyPr/>
                    <a:lstStyle/>
                    <a:p>
                      <a:r>
                        <a:rPr lang="en-US" b="1"/>
                        <a:t>What is it?</a:t>
                      </a:r>
                      <a:endParaRPr lang="en-US"/>
                    </a:p>
                  </a:txBody>
                  <a:tcPr anchor="ctr">
                    <a:lnL>
                      <a:noFill/>
                    </a:lnL>
                    <a:lnR>
                      <a:noFill/>
                    </a:lnR>
                    <a:lnT>
                      <a:noFill/>
                    </a:lnT>
                    <a:lnB>
                      <a:noFill/>
                    </a:lnB>
                    <a:solidFill>
                      <a:schemeClr val="tx2">
                        <a:lumMod val="20000"/>
                        <a:lumOff val="80000"/>
                      </a:schemeClr>
                    </a:solidFill>
                  </a:tcPr>
                </a:tc>
                <a:tc>
                  <a:txBody>
                    <a:bodyPr/>
                    <a:lstStyle/>
                    <a:p>
                      <a:r>
                        <a:rPr lang="en-US"/>
                        <a:t>Open Source and free project by Red Hat.</a:t>
                      </a:r>
                    </a:p>
                  </a:txBody>
                  <a:tcPr anchor="ctr">
                    <a:lnL>
                      <a:noFill/>
                    </a:lnL>
                    <a:lnR>
                      <a:noFill/>
                    </a:lnR>
                    <a:lnT>
                      <a:noFill/>
                    </a:lnT>
                    <a:lnB>
                      <a:noFill/>
                    </a:lnB>
                    <a:solidFill>
                      <a:schemeClr val="tx2">
                        <a:lumMod val="20000"/>
                        <a:lumOff val="80000"/>
                      </a:schemeClr>
                    </a:solidFill>
                  </a:tcPr>
                </a:tc>
                <a:tc>
                  <a:txBody>
                    <a:bodyPr/>
                    <a:lstStyle/>
                    <a:p>
                      <a:r>
                        <a:rPr lang="en-US"/>
                        <a:t>Commercial, paid product by Red Hat based on AWX.</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641794881"/>
                  </a:ext>
                </a:extLst>
              </a:tr>
              <a:tr h="896613">
                <a:tc>
                  <a:txBody>
                    <a:bodyPr/>
                    <a:lstStyle/>
                    <a:p>
                      <a:r>
                        <a:rPr lang="en-US" b="1"/>
                        <a:t>User Interface</a:t>
                      </a:r>
                      <a:endParaRPr lang="en-US"/>
                    </a:p>
                  </a:txBody>
                  <a:tcPr anchor="ctr">
                    <a:lnL>
                      <a:noFill/>
                    </a:lnL>
                    <a:lnR>
                      <a:noFill/>
                    </a:lnR>
                    <a:lnT>
                      <a:noFill/>
                    </a:lnT>
                    <a:lnB>
                      <a:noFill/>
                    </a:lnB>
                    <a:solidFill>
                      <a:schemeClr val="tx2">
                        <a:lumMod val="20000"/>
                        <a:lumOff val="80000"/>
                      </a:schemeClr>
                    </a:solidFill>
                  </a:tcPr>
                </a:tc>
                <a:tc>
                  <a:txBody>
                    <a:bodyPr/>
                    <a:lstStyle/>
                    <a:p>
                      <a:r>
                        <a:rPr lang="en-US"/>
                        <a:t>Web UI and API to manage playbooks and jobs.</a:t>
                      </a:r>
                    </a:p>
                  </a:txBody>
                  <a:tcPr anchor="ctr">
                    <a:lnL>
                      <a:noFill/>
                    </a:lnL>
                    <a:lnR>
                      <a:noFill/>
                    </a:lnR>
                    <a:lnT>
                      <a:noFill/>
                    </a:lnT>
                    <a:lnB>
                      <a:noFill/>
                    </a:lnB>
                    <a:solidFill>
                      <a:schemeClr val="tx2">
                        <a:lumMod val="20000"/>
                        <a:lumOff val="80000"/>
                      </a:schemeClr>
                    </a:solidFill>
                  </a:tcPr>
                </a:tc>
                <a:tc>
                  <a:txBody>
                    <a:bodyPr/>
                    <a:lstStyle/>
                    <a:p>
                      <a:r>
                        <a:rPr lang="en-US"/>
                        <a:t>Web UI and API with enhanced enterprise features and better support.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812962765"/>
                  </a:ext>
                </a:extLst>
              </a:tr>
              <a:tr h="512350">
                <a:tc>
                  <a:txBody>
                    <a:bodyPr/>
                    <a:lstStyle/>
                    <a:p>
                      <a:r>
                        <a:rPr lang="en-US" b="1"/>
                        <a:t>Support</a:t>
                      </a:r>
                      <a:endParaRPr lang="en-US"/>
                    </a:p>
                  </a:txBody>
                  <a:tcPr anchor="ctr">
                    <a:lnL>
                      <a:noFill/>
                    </a:lnL>
                    <a:lnR>
                      <a:noFill/>
                    </a:lnR>
                    <a:lnT>
                      <a:noFill/>
                    </a:lnT>
                    <a:lnB>
                      <a:noFill/>
                    </a:lnB>
                    <a:solidFill>
                      <a:schemeClr val="tx2">
                        <a:lumMod val="20000"/>
                        <a:lumOff val="80000"/>
                      </a:schemeClr>
                    </a:solidFill>
                  </a:tcPr>
                </a:tc>
                <a:tc>
                  <a:txBody>
                    <a:bodyPr/>
                    <a:lstStyle/>
                    <a:p>
                      <a:r>
                        <a:rPr lang="en-US"/>
                        <a:t>Community support only.</a:t>
                      </a:r>
                    </a:p>
                  </a:txBody>
                  <a:tcPr anchor="ctr">
                    <a:lnL>
                      <a:noFill/>
                    </a:lnL>
                    <a:lnR>
                      <a:noFill/>
                    </a:lnR>
                    <a:lnT>
                      <a:noFill/>
                    </a:lnT>
                    <a:lnB>
                      <a:noFill/>
                    </a:lnB>
                    <a:solidFill>
                      <a:schemeClr val="tx2">
                        <a:lumMod val="20000"/>
                        <a:lumOff val="80000"/>
                      </a:schemeClr>
                    </a:solidFill>
                  </a:tcPr>
                </a:tc>
                <a:tc>
                  <a:txBody>
                    <a:bodyPr/>
                    <a:lstStyle/>
                    <a:p>
                      <a:r>
                        <a:rPr lang="en-US"/>
                        <a:t>Official Red Hat support with SLAs.</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039154455"/>
                  </a:ext>
                </a:extLst>
              </a:tr>
              <a:tr h="1280876">
                <a:tc>
                  <a:txBody>
                    <a:bodyPr/>
                    <a:lstStyle/>
                    <a:p>
                      <a:r>
                        <a:rPr lang="en-US" b="1"/>
                        <a:t>Features</a:t>
                      </a:r>
                      <a:endParaRPr lang="en-US"/>
                    </a:p>
                  </a:txBody>
                  <a:tcPr anchor="ctr">
                    <a:lnL>
                      <a:noFill/>
                    </a:lnL>
                    <a:lnR>
                      <a:noFill/>
                    </a:lnR>
                    <a:lnT>
                      <a:noFill/>
                    </a:lnT>
                    <a:lnB>
                      <a:noFill/>
                    </a:lnB>
                    <a:solidFill>
                      <a:schemeClr val="tx2">
                        <a:lumMod val="20000"/>
                        <a:lumOff val="80000"/>
                      </a:schemeClr>
                    </a:solidFill>
                  </a:tcPr>
                </a:tc>
                <a:tc>
                  <a:txBody>
                    <a:bodyPr/>
                    <a:lstStyle/>
                    <a:p>
                      <a:r>
                        <a:rPr lang="en-US"/>
                        <a:t>Provides most core Tower features but has limitations in scale and enterprise capabilities.</a:t>
                      </a:r>
                    </a:p>
                  </a:txBody>
                  <a:tcPr anchor="ctr">
                    <a:lnL>
                      <a:noFill/>
                    </a:lnL>
                    <a:lnR>
                      <a:noFill/>
                    </a:lnR>
                    <a:lnT>
                      <a:noFill/>
                    </a:lnT>
                    <a:lnB>
                      <a:noFill/>
                    </a:lnB>
                    <a:solidFill>
                      <a:schemeClr val="tx2">
                        <a:lumMod val="20000"/>
                        <a:lumOff val="80000"/>
                      </a:schemeClr>
                    </a:solidFill>
                  </a:tcPr>
                </a:tc>
                <a:tc>
                  <a:txBody>
                    <a:bodyPr/>
                    <a:lstStyle/>
                    <a:p>
                      <a:r>
                        <a:rPr lang="en-US"/>
                        <a:t>Full enterprise capabilities like advanced RBAC, multi-tenancy, detailed reporting, LDAP/AD integration, multi-environment support, etc.</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642766257"/>
                  </a:ext>
                </a:extLst>
              </a:tr>
              <a:tr h="896613">
                <a:tc>
                  <a:txBody>
                    <a:bodyPr/>
                    <a:lstStyle/>
                    <a:p>
                      <a:r>
                        <a:rPr lang="en-US" b="1"/>
                        <a:t>Deployment</a:t>
                      </a:r>
                      <a:endParaRPr lang="en-US"/>
                    </a:p>
                  </a:txBody>
                  <a:tcPr anchor="ctr">
                    <a:lnL>
                      <a:noFill/>
                    </a:lnL>
                    <a:lnR>
                      <a:noFill/>
                    </a:lnR>
                    <a:lnT>
                      <a:noFill/>
                    </a:lnT>
                    <a:lnB>
                      <a:noFill/>
                    </a:lnB>
                    <a:solidFill>
                      <a:schemeClr val="tx2">
                        <a:lumMod val="20000"/>
                        <a:lumOff val="80000"/>
                      </a:schemeClr>
                    </a:solidFill>
                  </a:tcPr>
                </a:tc>
                <a:tc>
                  <a:txBody>
                    <a:bodyPr/>
                    <a:lstStyle/>
                    <a:p>
                      <a:r>
                        <a:rPr lang="en-US"/>
                        <a:t>Usually installed on Docker or Kubernetes containers, managed by yourself.</a:t>
                      </a:r>
                    </a:p>
                  </a:txBody>
                  <a:tcPr anchor="ctr">
                    <a:lnL>
                      <a:noFill/>
                    </a:lnL>
                    <a:lnR>
                      <a:noFill/>
                    </a:lnR>
                    <a:lnT>
                      <a:noFill/>
                    </a:lnT>
                    <a:lnB>
                      <a:noFill/>
                    </a:lnB>
                    <a:solidFill>
                      <a:schemeClr val="tx2">
                        <a:lumMod val="20000"/>
                        <a:lumOff val="80000"/>
                      </a:schemeClr>
                    </a:solidFill>
                  </a:tcPr>
                </a:tc>
                <a:tc>
                  <a:txBody>
                    <a:bodyPr/>
                    <a:lstStyle/>
                    <a:p>
                      <a:r>
                        <a:rPr lang="en-US"/>
                        <a:t>Available as a managed service or enterprise installation with full support.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426841544"/>
                  </a:ext>
                </a:extLst>
              </a:tr>
              <a:tr h="512350">
                <a:tc>
                  <a:txBody>
                    <a:bodyPr/>
                    <a:lstStyle/>
                    <a:p>
                      <a:r>
                        <a:rPr lang="en-US" b="1"/>
                        <a:t>Updates</a:t>
                      </a:r>
                      <a:endParaRPr lang="en-US"/>
                    </a:p>
                  </a:txBody>
                  <a:tcPr anchor="ctr">
                    <a:lnL>
                      <a:noFill/>
                    </a:lnL>
                    <a:lnR>
                      <a:noFill/>
                    </a:lnR>
                    <a:lnT>
                      <a:noFill/>
                    </a:lnT>
                    <a:lnB>
                      <a:noFill/>
                    </a:lnB>
                    <a:solidFill>
                      <a:schemeClr val="tx2">
                        <a:lumMod val="20000"/>
                        <a:lumOff val="80000"/>
                      </a:schemeClr>
                    </a:solidFill>
                  </a:tcPr>
                </a:tc>
                <a:tc>
                  <a:txBody>
                    <a:bodyPr/>
                    <a:lstStyle/>
                    <a:p>
                      <a:r>
                        <a:rPr lang="en-US"/>
                        <a:t>Usually manual updates managed by your IT team.</a:t>
                      </a:r>
                    </a:p>
                  </a:txBody>
                  <a:tcPr anchor="ctr">
                    <a:lnL>
                      <a:noFill/>
                    </a:lnL>
                    <a:lnR>
                      <a:noFill/>
                    </a:lnR>
                    <a:lnT>
                      <a:noFill/>
                    </a:lnT>
                    <a:lnB>
                      <a:noFill/>
                    </a:lnB>
                    <a:solidFill>
                      <a:schemeClr val="tx2">
                        <a:lumMod val="20000"/>
                        <a:lumOff val="80000"/>
                      </a:schemeClr>
                    </a:solidFill>
                  </a:tcPr>
                </a:tc>
                <a:tc>
                  <a:txBody>
                    <a:bodyPr/>
                    <a:lstStyle/>
                    <a:p>
                      <a:r>
                        <a:rPr lang="en-US"/>
                        <a:t>Regular updates and maintenance by Red Hat.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061676306"/>
                  </a:ext>
                </a:extLst>
              </a:tr>
              <a:tr h="896613">
                <a:tc>
                  <a:txBody>
                    <a:bodyPr/>
                    <a:lstStyle/>
                    <a:p>
                      <a:r>
                        <a:rPr lang="en-US" b="1"/>
                        <a:t>Suitable for?</a:t>
                      </a:r>
                      <a:endParaRPr lang="en-US"/>
                    </a:p>
                  </a:txBody>
                  <a:tcPr anchor="ctr">
                    <a:lnL>
                      <a:noFill/>
                    </a:lnL>
                    <a:lnR>
                      <a:noFill/>
                    </a:lnR>
                    <a:lnT>
                      <a:noFill/>
                    </a:lnT>
                    <a:lnB>
                      <a:noFill/>
                    </a:lnB>
                    <a:solidFill>
                      <a:schemeClr val="tx2">
                        <a:lumMod val="20000"/>
                        <a:lumOff val="80000"/>
                      </a:schemeClr>
                    </a:solidFill>
                  </a:tcPr>
                </a:tc>
                <a:tc>
                  <a:txBody>
                    <a:bodyPr/>
                    <a:lstStyle/>
                    <a:p>
                      <a:r>
                        <a:rPr lang="en-US"/>
                        <a:t>Individuals or small teams with limited budget needing basic management.</a:t>
                      </a:r>
                    </a:p>
                  </a:txBody>
                  <a:tcPr anchor="ctr">
                    <a:lnL>
                      <a:noFill/>
                    </a:lnL>
                    <a:lnR>
                      <a:noFill/>
                    </a:lnR>
                    <a:lnT>
                      <a:noFill/>
                    </a:lnT>
                    <a:lnB>
                      <a:noFill/>
                    </a:lnB>
                    <a:solidFill>
                      <a:schemeClr val="tx2">
                        <a:lumMod val="20000"/>
                        <a:lumOff val="80000"/>
                      </a:schemeClr>
                    </a:solidFill>
                  </a:tcPr>
                </a:tc>
                <a:tc>
                  <a:txBody>
                    <a:bodyPr/>
                    <a:lstStyle/>
                    <a:p>
                      <a:r>
                        <a:rPr lang="en-US" dirty="0"/>
                        <a:t>Large organizations with complex needs and requirement for official support.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32878039"/>
                  </a:ext>
                </a:extLst>
              </a:tr>
            </a:tbl>
          </a:graphicData>
        </a:graphic>
      </p:graphicFrame>
      <p:pic>
        <p:nvPicPr>
          <p:cNvPr id="11" name="Picture 10">
            <a:extLst>
              <a:ext uri="{FF2B5EF4-FFF2-40B4-BE49-F238E27FC236}">
                <a16:creationId xmlns:a16="http://schemas.microsoft.com/office/drawing/2014/main" id="{AE02D5D3-7C0B-4212-DAFF-2832BF9E3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6350" y="7397783"/>
            <a:ext cx="4572000" cy="2171668"/>
          </a:xfrm>
          <a:prstGeom prst="rect">
            <a:avLst/>
          </a:prstGeom>
        </p:spPr>
      </p:pic>
      <p:pic>
        <p:nvPicPr>
          <p:cNvPr id="13" name="Picture 12">
            <a:extLst>
              <a:ext uri="{FF2B5EF4-FFF2-40B4-BE49-F238E27FC236}">
                <a16:creationId xmlns:a16="http://schemas.microsoft.com/office/drawing/2014/main" id="{EBFBEB3C-E8BB-0807-902D-51773739E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9550" y="7397783"/>
            <a:ext cx="3889171" cy="2046327"/>
          </a:xfrm>
          <a:prstGeom prst="rect">
            <a:avLst/>
          </a:prstGeom>
        </p:spPr>
      </p:pic>
    </p:spTree>
    <p:extLst>
      <p:ext uri="{BB962C8B-B14F-4D97-AF65-F5344CB8AC3E}">
        <p14:creationId xmlns:p14="http://schemas.microsoft.com/office/powerpoint/2010/main" val="19699958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Install </a:t>
            </a:r>
            <a:r>
              <a:rPr lang="en-US" sz="4800" dirty="0" err="1"/>
              <a:t>awx</a:t>
            </a:r>
            <a:r>
              <a:rPr lang="en-US" sz="4800" dirty="0"/>
              <a:t> with docker-compose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501721"/>
            <a:ext cx="14478000" cy="5632311"/>
          </a:xfrm>
          <a:prstGeom prst="rect">
            <a:avLst/>
          </a:prstGeom>
          <a:noFill/>
        </p:spPr>
        <p:txBody>
          <a:bodyPr wrap="square">
            <a:spAutoFit/>
          </a:bodyPr>
          <a:lstStyle/>
          <a:p>
            <a:r>
              <a:rPr lang="da-DK" sz="2400" dirty="0">
                <a:solidFill>
                  <a:srgbClr val="FFFF00"/>
                </a:solidFill>
              </a:rPr>
              <a:t>wget https://github.com/ansible/awx/archive/17.1.0.zip</a:t>
            </a:r>
            <a:endParaRPr lang="en-US" sz="2400" dirty="0">
              <a:solidFill>
                <a:srgbClr val="FFFF00"/>
              </a:solidFill>
            </a:endParaRPr>
          </a:p>
          <a:p>
            <a:endParaRPr lang="en-US" sz="2400" dirty="0">
              <a:solidFill>
                <a:srgbClr val="FFFF00"/>
              </a:solidFill>
            </a:endParaRPr>
          </a:p>
          <a:p>
            <a:r>
              <a:rPr lang="en-US" sz="2400" dirty="0">
                <a:solidFill>
                  <a:srgbClr val="FFFF00"/>
                </a:solidFill>
              </a:rPr>
              <a:t>unzip 17.1.0.zip</a:t>
            </a:r>
          </a:p>
          <a:p>
            <a:endParaRPr lang="en-US" sz="2400" dirty="0">
              <a:solidFill>
                <a:srgbClr val="FFFF00"/>
              </a:solidFill>
            </a:endParaRPr>
          </a:p>
          <a:p>
            <a:r>
              <a:rPr lang="pt-BR" sz="2400" dirty="0">
                <a:solidFill>
                  <a:srgbClr val="FFFF00"/>
                </a:solidFill>
              </a:rPr>
              <a:t>pwgen -N 1 -s 40</a:t>
            </a:r>
          </a:p>
          <a:p>
            <a:endParaRPr lang="pt-BR" sz="2400" dirty="0">
              <a:solidFill>
                <a:srgbClr val="FFFF00"/>
              </a:solidFill>
            </a:endParaRPr>
          </a:p>
          <a:p>
            <a:r>
              <a:rPr lang="pt-BR" sz="2400" dirty="0">
                <a:solidFill>
                  <a:srgbClr val="FFFF00"/>
                </a:solidFill>
              </a:rPr>
              <a:t>Cd installer   Edit iventory with your new user and pass and secret key</a:t>
            </a:r>
            <a:endParaRPr lang="en-US" sz="2400" dirty="0">
              <a:solidFill>
                <a:srgbClr val="FFFF00"/>
              </a:solidFill>
            </a:endParaRPr>
          </a:p>
          <a:p>
            <a:r>
              <a:rPr lang="pt-BR" sz="2400" dirty="0">
                <a:solidFill>
                  <a:srgbClr val="FFFF00"/>
                </a:solidFill>
              </a:rPr>
              <a:t> admin_user=admin</a:t>
            </a:r>
          </a:p>
          <a:p>
            <a:r>
              <a:rPr lang="pt-BR" sz="2400" dirty="0">
                <a:solidFill>
                  <a:srgbClr val="FFFF00"/>
                </a:solidFill>
              </a:rPr>
              <a:t>admin_password=yourpassword</a:t>
            </a:r>
          </a:p>
          <a:p>
            <a:r>
              <a:rPr lang="pt-BR" sz="2400" dirty="0">
                <a:solidFill>
                  <a:srgbClr val="FFFF00"/>
                </a:solidFill>
              </a:rPr>
              <a:t>secret_key=from pgen</a:t>
            </a:r>
          </a:p>
          <a:p>
            <a:endParaRPr lang="pt-BR" sz="2400" dirty="0">
              <a:solidFill>
                <a:srgbClr val="FFFF00"/>
              </a:solidFill>
            </a:endParaRPr>
          </a:p>
          <a:p>
            <a:endParaRPr lang="pt-BR" sz="2400" dirty="0">
              <a:solidFill>
                <a:srgbClr val="FFFF00"/>
              </a:solidFill>
            </a:endParaRPr>
          </a:p>
          <a:p>
            <a:r>
              <a:rPr lang="en-US" sz="2400" dirty="0">
                <a:solidFill>
                  <a:srgbClr val="FFFF00"/>
                </a:solidFill>
              </a:rPr>
              <a:t>ansible-playbook -</a:t>
            </a:r>
            <a:r>
              <a:rPr lang="en-US" sz="2400" dirty="0" err="1">
                <a:solidFill>
                  <a:srgbClr val="FFFF00"/>
                </a:solidFill>
              </a:rPr>
              <a:t>i</a:t>
            </a:r>
            <a:r>
              <a:rPr lang="en-US" sz="2400" dirty="0">
                <a:solidFill>
                  <a:srgbClr val="FFFF00"/>
                </a:solidFill>
              </a:rPr>
              <a:t> inventory </a:t>
            </a:r>
            <a:r>
              <a:rPr lang="en-US" sz="2400" dirty="0" err="1">
                <a:solidFill>
                  <a:srgbClr val="FFFF00"/>
                </a:solidFill>
              </a:rPr>
              <a:t>install.yml</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14401685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Poll and async</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501721"/>
            <a:ext cx="14478000" cy="8217634"/>
          </a:xfrm>
          <a:prstGeom prst="rect">
            <a:avLst/>
          </a:prstGeom>
          <a:noFill/>
        </p:spPr>
        <p:txBody>
          <a:bodyPr wrap="square">
            <a:spAutoFit/>
          </a:bodyPr>
          <a:lstStyle/>
          <a:p>
            <a:r>
              <a:rPr lang="en-US" sz="2400" dirty="0">
                <a:solidFill>
                  <a:srgbClr val="FFFF00"/>
                </a:solidFill>
              </a:rPr>
              <a:t>What does poll mean in </a:t>
            </a:r>
            <a:r>
              <a:rPr lang="en-US" sz="2400" dirty="0" err="1">
                <a:solidFill>
                  <a:srgbClr val="FFFF00"/>
                </a:solidFill>
              </a:rPr>
              <a:t>Ansible?In</a:t>
            </a:r>
            <a:r>
              <a:rPr lang="en-US" sz="2400" dirty="0">
                <a:solidFill>
                  <a:srgbClr val="FFFF00"/>
                </a:solidFill>
              </a:rPr>
              <a:t> Ansible, poll is used along with async to control how long Ansible waits for a long-running task</a:t>
            </a:r>
          </a:p>
          <a:p>
            <a:endParaRPr lang="en-US" sz="2400" dirty="0">
              <a:solidFill>
                <a:srgbClr val="FFFF00"/>
              </a:solidFill>
            </a:endParaRPr>
          </a:p>
          <a:p>
            <a:endParaRPr lang="en-US" sz="2400" dirty="0">
              <a:solidFill>
                <a:srgbClr val="FFFF00"/>
              </a:solidFill>
            </a:endParaRPr>
          </a:p>
          <a:p>
            <a:r>
              <a:rPr lang="en-US" sz="2400" dirty="0">
                <a:solidFill>
                  <a:srgbClr val="FFFF00"/>
                </a:solidFill>
              </a:rPr>
              <a:t>- name: Long running task</a:t>
            </a:r>
          </a:p>
          <a:p>
            <a:r>
              <a:rPr lang="en-US" sz="2400" dirty="0">
                <a:solidFill>
                  <a:srgbClr val="FFFF00"/>
                </a:solidFill>
              </a:rPr>
              <a:t>  command: /path/to/script.sh</a:t>
            </a:r>
          </a:p>
          <a:p>
            <a:r>
              <a:rPr lang="en-US" sz="2400" dirty="0">
                <a:solidFill>
                  <a:srgbClr val="FFFF00"/>
                </a:solidFill>
              </a:rPr>
              <a:t>  async: 600        # Run the task in background (max 10 min)</a:t>
            </a:r>
          </a:p>
          <a:p>
            <a:r>
              <a:rPr lang="en-US" sz="2400" dirty="0">
                <a:solidFill>
                  <a:srgbClr val="FFFF00"/>
                </a:solidFill>
              </a:rPr>
              <a:t>  poll: 10          # Check every 10 seconds until it's done</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 async | poll | Meaning                                                  |</a:t>
            </a:r>
          </a:p>
          <a:p>
            <a:r>
              <a:rPr lang="en-US" sz="2400" dirty="0">
                <a:solidFill>
                  <a:srgbClr val="FFFF00"/>
                </a:solidFill>
              </a:rPr>
              <a:t>| ----- | ---- | -------------------------------------------------------- |</a:t>
            </a:r>
          </a:p>
          <a:p>
            <a:r>
              <a:rPr lang="en-US" sz="2400" dirty="0">
                <a:solidFill>
                  <a:srgbClr val="FFFF00"/>
                </a:solidFill>
              </a:rPr>
              <a:t>| 600   | 10   | Run task, and check every 10 seconds until done          |</a:t>
            </a:r>
          </a:p>
          <a:p>
            <a:r>
              <a:rPr lang="en-US" sz="2400" dirty="0">
                <a:solidFill>
                  <a:srgbClr val="FFFF00"/>
                </a:solidFill>
              </a:rPr>
              <a:t>| 600   | 0    | **Fire and forget** (start task and move on immediately) |</a:t>
            </a:r>
          </a:p>
          <a:p>
            <a:r>
              <a:rPr lang="en-US" sz="2400" dirty="0">
                <a:solidFill>
                  <a:srgbClr val="FFFF00"/>
                </a:solidFill>
              </a:rPr>
              <a:t>| 0     | any  | Invalid — `async` must be &gt; 0 if `poll` is used          |</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16525918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1367041"/>
          </a:xfrm>
          <a:prstGeom prst="rect">
            <a:avLst/>
          </a:prstGeom>
        </p:spPr>
        <p:txBody>
          <a:bodyPr vert="horz" wrap="square" lIns="0" tIns="12700" rIns="0" bIns="0" rtlCol="0">
            <a:spAutoFit/>
          </a:bodyPr>
          <a:lstStyle/>
          <a:p>
            <a:pPr marL="12700" algn="ctr">
              <a:spcBef>
                <a:spcPts val="100"/>
              </a:spcBef>
            </a:pPr>
            <a:r>
              <a:rPr lang="en-US" sz="4000" b="1" dirty="0"/>
              <a:t>🎯 How to Tune Ansible for High </a:t>
            </a:r>
            <a:r>
              <a:rPr lang="en-US" sz="4000" dirty="0"/>
              <a:t>Performance</a:t>
            </a:r>
            <a:br>
              <a:rPr lang="en-US" sz="2400" b="1" dirty="0"/>
            </a:br>
            <a:endParaRPr lang="en-US"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530350" y="2501721"/>
            <a:ext cx="14478000" cy="6370975"/>
          </a:xfrm>
          <a:prstGeom prst="rect">
            <a:avLst/>
          </a:prstGeom>
          <a:noFill/>
        </p:spPr>
        <p:txBody>
          <a:bodyPr wrap="square">
            <a:spAutoFit/>
          </a:bodyPr>
          <a:lstStyle/>
          <a:p>
            <a:pPr marL="457200" indent="-457200">
              <a:buAutoNum type="arabicPeriod"/>
            </a:pPr>
            <a:r>
              <a:rPr lang="en-US" sz="2400" dirty="0">
                <a:solidFill>
                  <a:srgbClr val="FFFF00"/>
                </a:solidFill>
              </a:rPr>
              <a:t>Increase forks for more parallel </a:t>
            </a:r>
            <a:r>
              <a:rPr lang="en-US" sz="2400" dirty="0" err="1">
                <a:solidFill>
                  <a:srgbClr val="FFFF00"/>
                </a:solidFill>
              </a:rPr>
              <a:t>tasksBy</a:t>
            </a:r>
            <a:r>
              <a:rPr lang="en-US" sz="2400" dirty="0">
                <a:solidFill>
                  <a:srgbClr val="FFFF00"/>
                </a:solidFill>
              </a:rPr>
              <a:t> default, Ansible runs on only 5 hosts at a time</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Disable </a:t>
            </a:r>
            <a:r>
              <a:rPr lang="en-US" sz="2400" dirty="0" err="1">
                <a:solidFill>
                  <a:srgbClr val="FFFF00"/>
                </a:solidFill>
              </a:rPr>
              <a:t>gather_facts</a:t>
            </a:r>
            <a:r>
              <a:rPr lang="en-US" sz="2400" dirty="0">
                <a:solidFill>
                  <a:srgbClr val="FFFF00"/>
                </a:solidFill>
              </a:rPr>
              <a:t> when not needed</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Use async + poll for long-running tasks</a:t>
            </a: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 Switch to free strategy for true parallelism</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Reduce verbosity (use minimal callback)</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Enable fact caching</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8958491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1367041"/>
          </a:xfrm>
          <a:prstGeom prst="rect">
            <a:avLst/>
          </a:prstGeom>
        </p:spPr>
        <p:txBody>
          <a:bodyPr vert="horz" wrap="square" lIns="0" tIns="12700" rIns="0" bIns="0" rtlCol="0">
            <a:spAutoFit/>
          </a:bodyPr>
          <a:lstStyle/>
          <a:p>
            <a:pPr marL="12700" algn="ctr">
              <a:spcBef>
                <a:spcPts val="100"/>
              </a:spcBef>
            </a:pPr>
            <a:r>
              <a:rPr lang="en-US" sz="4000" b="1" dirty="0"/>
              <a:t>🎯 How to Tune Ansible for High </a:t>
            </a:r>
            <a:r>
              <a:rPr lang="en-US" sz="4000" dirty="0"/>
              <a:t>Performance</a:t>
            </a:r>
            <a:br>
              <a:rPr lang="en-US" sz="2400" b="1" dirty="0"/>
            </a:br>
            <a:endParaRPr lang="en-US"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5816977"/>
          </a:xfrm>
          <a:prstGeom prst="rect">
            <a:avLst/>
          </a:prstGeom>
          <a:noFill/>
        </p:spPr>
        <p:txBody>
          <a:bodyPr wrap="square">
            <a:spAutoFit/>
          </a:bodyPr>
          <a:lstStyle/>
          <a:p>
            <a:r>
              <a:rPr lang="en-US" sz="2400" dirty="0">
                <a:solidFill>
                  <a:srgbClr val="FFFF00"/>
                </a:solidFill>
              </a:rPr>
              <a:t>[defaults]</a:t>
            </a:r>
          </a:p>
          <a:p>
            <a:r>
              <a:rPr lang="en-US" sz="2400" dirty="0">
                <a:solidFill>
                  <a:srgbClr val="FFFF00"/>
                </a:solidFill>
              </a:rPr>
              <a:t># Increase parallel connections (default is 5)                                 /</a:t>
            </a:r>
            <a:r>
              <a:rPr lang="en-US" sz="2400" dirty="0" err="1">
                <a:solidFill>
                  <a:srgbClr val="FFFF00"/>
                </a:solidFill>
              </a:rPr>
              <a:t>etc</a:t>
            </a:r>
            <a:r>
              <a:rPr lang="en-US" sz="2400" dirty="0">
                <a:solidFill>
                  <a:srgbClr val="FFFF00"/>
                </a:solidFill>
              </a:rPr>
              <a:t>/</a:t>
            </a:r>
            <a:r>
              <a:rPr lang="en-US" sz="2400" dirty="0" err="1">
                <a:solidFill>
                  <a:srgbClr val="FFFF00"/>
                </a:solidFill>
              </a:rPr>
              <a:t>ansible.cfg</a:t>
            </a:r>
            <a:endParaRPr lang="en-US" sz="2400" dirty="0">
              <a:solidFill>
                <a:srgbClr val="FFFF00"/>
              </a:solidFill>
            </a:endParaRPr>
          </a:p>
          <a:p>
            <a:r>
              <a:rPr lang="en-US" sz="2400" dirty="0">
                <a:solidFill>
                  <a:srgbClr val="FFFF00"/>
                </a:solidFill>
              </a:rPr>
              <a:t>forks = 50</a:t>
            </a:r>
          </a:p>
          <a:p>
            <a:endParaRPr lang="en-US" sz="2400" dirty="0">
              <a:solidFill>
                <a:srgbClr val="FFFF00"/>
              </a:solidFill>
            </a:endParaRPr>
          </a:p>
          <a:p>
            <a:r>
              <a:rPr lang="en-US" sz="2400" dirty="0">
                <a:solidFill>
                  <a:srgbClr val="FFFF00"/>
                </a:solidFill>
              </a:rPr>
              <a:t># Reduce log output (minimal or </a:t>
            </a:r>
            <a:r>
              <a:rPr lang="en-US" sz="2400" dirty="0" err="1">
                <a:solidFill>
                  <a:srgbClr val="FFFF00"/>
                </a:solidFill>
              </a:rPr>
              <a:t>json</a:t>
            </a:r>
            <a:r>
              <a:rPr lang="en-US" sz="2400" dirty="0">
                <a:solidFill>
                  <a:srgbClr val="FFFF00"/>
                </a:solidFill>
              </a:rPr>
              <a:t> for machine-readable)</a:t>
            </a:r>
          </a:p>
          <a:p>
            <a:r>
              <a:rPr lang="en-US" sz="2400" dirty="0" err="1">
                <a:solidFill>
                  <a:srgbClr val="FFFF00"/>
                </a:solidFill>
              </a:rPr>
              <a:t>stdout_callback</a:t>
            </a:r>
            <a:r>
              <a:rPr lang="en-US" sz="2400" dirty="0">
                <a:solidFill>
                  <a:srgbClr val="FFFF00"/>
                </a:solidFill>
              </a:rPr>
              <a:t> = minimal</a:t>
            </a:r>
          </a:p>
          <a:p>
            <a:endParaRPr lang="en-US" sz="2400" dirty="0">
              <a:solidFill>
                <a:srgbClr val="FFFF00"/>
              </a:solidFill>
            </a:endParaRPr>
          </a:p>
          <a:p>
            <a:r>
              <a:rPr lang="en-US" sz="2400" dirty="0">
                <a:solidFill>
                  <a:srgbClr val="FFFF00"/>
                </a:solidFill>
              </a:rPr>
              <a:t># Disable fact gathering by default (can override in playbook)</a:t>
            </a:r>
          </a:p>
          <a:p>
            <a:r>
              <a:rPr lang="en-US" sz="2400" dirty="0">
                <a:solidFill>
                  <a:srgbClr val="FFFF00"/>
                </a:solidFill>
              </a:rPr>
              <a:t>gathering = smart</a:t>
            </a:r>
          </a:p>
          <a:p>
            <a:r>
              <a:rPr lang="en-US" sz="2400" dirty="0" err="1">
                <a:solidFill>
                  <a:srgbClr val="FFFF00"/>
                </a:solidFill>
              </a:rPr>
              <a:t>fact_caching</a:t>
            </a:r>
            <a:r>
              <a:rPr lang="en-US" sz="2400" dirty="0">
                <a:solidFill>
                  <a:srgbClr val="FFFF00"/>
                </a:solidFill>
              </a:rPr>
              <a:t> = </a:t>
            </a:r>
            <a:r>
              <a:rPr lang="en-US" sz="2400" dirty="0" err="1">
                <a:solidFill>
                  <a:srgbClr val="FFFF00"/>
                </a:solidFill>
              </a:rPr>
              <a:t>jsonfile</a:t>
            </a:r>
            <a:endParaRPr lang="en-US" sz="2400" dirty="0">
              <a:solidFill>
                <a:srgbClr val="FFFF00"/>
              </a:solidFill>
            </a:endParaRPr>
          </a:p>
          <a:p>
            <a:r>
              <a:rPr lang="en-US" sz="2400" dirty="0" err="1">
                <a:solidFill>
                  <a:srgbClr val="FFFF00"/>
                </a:solidFill>
              </a:rPr>
              <a:t>fact_caching_connection</a:t>
            </a:r>
            <a:r>
              <a:rPr lang="en-US" sz="2400" dirty="0">
                <a:solidFill>
                  <a:srgbClr val="FFFF00"/>
                </a:solidFill>
              </a:rPr>
              <a:t> = /</a:t>
            </a:r>
            <a:r>
              <a:rPr lang="en-US" sz="2400" dirty="0" err="1">
                <a:solidFill>
                  <a:srgbClr val="FFFF00"/>
                </a:solidFill>
              </a:rPr>
              <a:t>tmp</a:t>
            </a:r>
            <a:r>
              <a:rPr lang="en-US" sz="2400" dirty="0">
                <a:solidFill>
                  <a:srgbClr val="FFFF00"/>
                </a:solidFill>
              </a:rPr>
              <a:t>/ansible-facts</a:t>
            </a:r>
          </a:p>
          <a:p>
            <a:endParaRPr lang="en-US" sz="2400" dirty="0">
              <a:solidFill>
                <a:srgbClr val="FFFF00"/>
              </a:solidFill>
            </a:endParaRPr>
          </a:p>
          <a:p>
            <a:r>
              <a:rPr lang="en-US" sz="2400" dirty="0">
                <a:solidFill>
                  <a:srgbClr val="FFFF00"/>
                </a:solidFill>
              </a:rPr>
              <a:t># Use better parallel strategy</a:t>
            </a:r>
          </a:p>
          <a:p>
            <a:r>
              <a:rPr lang="en-US" sz="2400" dirty="0">
                <a:solidFill>
                  <a:srgbClr val="FFFF00"/>
                </a:solidFill>
              </a:rPr>
              <a:t>strategy = free</a:t>
            </a:r>
          </a:p>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16479948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1367041"/>
          </a:xfrm>
          <a:prstGeom prst="rect">
            <a:avLst/>
          </a:prstGeom>
        </p:spPr>
        <p:txBody>
          <a:bodyPr vert="horz" wrap="square" lIns="0" tIns="12700" rIns="0" bIns="0" rtlCol="0">
            <a:spAutoFit/>
          </a:bodyPr>
          <a:lstStyle/>
          <a:p>
            <a:pPr marL="12700" algn="ctr">
              <a:spcBef>
                <a:spcPts val="100"/>
              </a:spcBef>
            </a:pPr>
            <a:r>
              <a:rPr lang="en-US" sz="4000" b="1" dirty="0"/>
              <a:t>🎯 How to secure Ansible </a:t>
            </a:r>
            <a:br>
              <a:rPr lang="en-US" sz="2400" b="1" dirty="0"/>
            </a:br>
            <a:endParaRPr lang="en-US"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893647"/>
          </a:xfrm>
          <a:prstGeom prst="rect">
            <a:avLst/>
          </a:prstGeom>
          <a:noFill/>
        </p:spPr>
        <p:txBody>
          <a:bodyPr wrap="square">
            <a:spAutoFit/>
          </a:bodyPr>
          <a:lstStyle/>
          <a:p>
            <a:pPr marL="457200" indent="-457200">
              <a:buAutoNum type="arabicPeriod"/>
            </a:pPr>
            <a:r>
              <a:rPr lang="en-US" sz="2400" dirty="0">
                <a:solidFill>
                  <a:srgbClr val="FFFF00"/>
                </a:solidFill>
              </a:rPr>
              <a:t>Protect Sensitive Files (Passwords, Secrets)Best Practice: Use Ansible Vault to encrypt secret files</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Use Non-Root Users + </a:t>
            </a:r>
            <a:r>
              <a:rPr lang="en-US" sz="2400" dirty="0" err="1">
                <a:solidFill>
                  <a:srgbClr val="FFFF00"/>
                </a:solidFill>
              </a:rPr>
              <a:t>sudo</a:t>
            </a: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Install Roles/Collections from Trusted Sources</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Enable Logging for Auditing (Keeps track of who ran what and when — helpful for audits or investigating suspicious actions.)</a:t>
            </a:r>
          </a:p>
          <a:p>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p:txBody>
      </p:sp>
    </p:spTree>
    <p:extLst>
      <p:ext uri="{BB962C8B-B14F-4D97-AF65-F5344CB8AC3E}">
        <p14:creationId xmlns:p14="http://schemas.microsoft.com/office/powerpoint/2010/main" val="27129999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13387</TotalTime>
  <Words>8413</Words>
  <Application>Microsoft Office PowerPoint</Application>
  <PresentationFormat>Custom</PresentationFormat>
  <Paragraphs>1739</Paragraphs>
  <Slides>113</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113</vt:i4>
      </vt:variant>
    </vt:vector>
  </HeadingPairs>
  <TitlesOfParts>
    <vt:vector size="122" baseType="lpstr">
      <vt:lpstr>Arial</vt:lpstr>
      <vt:lpstr>Calibri</vt:lpstr>
      <vt:lpstr>DeepSeek-CJK-patch</vt:lpstr>
      <vt:lpstr>fkGrotesk</vt:lpstr>
      <vt:lpstr>fkGroteskNeue</vt:lpstr>
      <vt:lpstr>Inter</vt:lpstr>
      <vt:lpstr>Verdana</vt:lpstr>
      <vt:lpstr>Wingdings</vt:lpstr>
      <vt:lpstr>Office Theme</vt:lpstr>
      <vt:lpstr>DevOps for Beginners </vt:lpstr>
      <vt:lpstr>Topic of this Course  1-http/https,Nginx  2-Docker  3-Git/Gitlab CI  4-Bash scripting  5-Ansible  5-Prometheus/Grafana</vt:lpstr>
      <vt:lpstr>HTTP/HTTPS</vt:lpstr>
      <vt:lpstr>HTTP/HTTPS</vt:lpstr>
      <vt:lpstr>HTTP/HTTPS</vt:lpstr>
      <vt:lpstr>HTTP/HTTPS</vt:lpstr>
      <vt:lpstr>HTTP/HTTPS</vt:lpstr>
      <vt:lpstr>HTTP/HTTPS</vt:lpstr>
      <vt:lpstr>HTTP/HTTPS</vt:lpstr>
      <vt:lpstr>HTTP/HTTPS</vt:lpstr>
      <vt:lpstr>APPLICATION SERVER VS WEB SERVER</vt:lpstr>
      <vt:lpstr>Nginx</vt:lpstr>
      <vt:lpstr>Nginx</vt:lpstr>
      <vt:lpstr>Nginx</vt:lpstr>
      <vt:lpstr>Nginx</vt:lpstr>
      <vt:lpstr>Docker</vt:lpstr>
      <vt:lpstr> vm vs container</vt:lpstr>
      <vt:lpstr>what is image?</vt:lpstr>
      <vt:lpstr> Image architechure</vt:lpstr>
      <vt:lpstr>what is container</vt:lpstr>
      <vt:lpstr> Docker Registry</vt:lpstr>
      <vt:lpstr>Installation docker</vt:lpstr>
      <vt:lpstr>Docker Concept</vt:lpstr>
      <vt:lpstr>manage docker</vt:lpstr>
      <vt:lpstr> some Benefit of Docker container</vt:lpstr>
      <vt:lpstr>solve some problem by container</vt:lpstr>
      <vt:lpstr>History of Container</vt:lpstr>
      <vt:lpstr> LXC vs Docker</vt:lpstr>
      <vt:lpstr>Docker company history</vt:lpstr>
      <vt:lpstr>Docker Engine</vt:lpstr>
      <vt:lpstr>LXC</vt:lpstr>
      <vt:lpstr> Docker engine architecture</vt:lpstr>
      <vt:lpstr>cgroups and ns</vt:lpstr>
      <vt:lpstr> Daemonless containers</vt:lpstr>
      <vt:lpstr>Docker storage</vt:lpstr>
      <vt:lpstr>docker.sock</vt:lpstr>
      <vt:lpstr>dangle image</vt:lpstr>
      <vt:lpstr>docker diagram</vt:lpstr>
      <vt:lpstr>dockerfile</vt:lpstr>
      <vt:lpstr>docker-compose</vt:lpstr>
      <vt:lpstr>docker-compose</vt:lpstr>
      <vt:lpstr>Docker restart policy</vt:lpstr>
      <vt:lpstr>docker-swarm</vt:lpstr>
      <vt:lpstr>docker-swarm</vt:lpstr>
      <vt:lpstr>docker-swarm</vt:lpstr>
      <vt:lpstr>docker-ai</vt:lpstr>
      <vt:lpstr>Vault Hashicorp</vt:lpstr>
      <vt:lpstr>docker-secret</vt:lpstr>
      <vt:lpstr>docker-secret</vt:lpstr>
      <vt:lpstr>Git</vt:lpstr>
      <vt:lpstr>Git Commands</vt:lpstr>
      <vt:lpstr>Git Branch and Merging</vt:lpstr>
      <vt:lpstr>Git Remote</vt:lpstr>
      <vt:lpstr>Git Undo &amp; Fix Mistakes</vt:lpstr>
      <vt:lpstr>Git Advance</vt:lpstr>
      <vt:lpstr>.gitignore</vt:lpstr>
      <vt:lpstr>GitLab</vt:lpstr>
      <vt:lpstr>GitLab Architecture</vt:lpstr>
      <vt:lpstr>GitLab role</vt:lpstr>
      <vt:lpstr>GitLab Architecture</vt:lpstr>
      <vt:lpstr>gitlab-ci</vt:lpstr>
      <vt:lpstr>Gitlab Runner</vt:lpstr>
      <vt:lpstr>CI/CD</vt:lpstr>
      <vt:lpstr>CI/CD</vt:lpstr>
      <vt:lpstr>CI/CD</vt:lpstr>
      <vt:lpstr>CI/CD</vt:lpstr>
      <vt:lpstr>Databases </vt:lpstr>
      <vt:lpstr>mysql vs mariadb </vt:lpstr>
      <vt:lpstr>Basic SQL Commands (CRUD)</vt:lpstr>
      <vt:lpstr>Joins and Relationships</vt:lpstr>
      <vt:lpstr>User Management and Security</vt:lpstr>
      <vt:lpstr>Database Backup and Restoration</vt:lpstr>
      <vt:lpstr>MySQL Performance Optimization</vt:lpstr>
      <vt:lpstr>Ansible</vt:lpstr>
      <vt:lpstr>Ansible</vt:lpstr>
      <vt:lpstr>Ansible</vt:lpstr>
      <vt:lpstr>Ansible  Comparison </vt:lpstr>
      <vt:lpstr>Why Ansible Need?</vt:lpstr>
      <vt:lpstr>Ansible Component</vt:lpstr>
      <vt:lpstr>Ansible Test</vt:lpstr>
      <vt:lpstr>Ansible command</vt:lpstr>
      <vt:lpstr>Ansible variable</vt:lpstr>
      <vt:lpstr>Jinja2</vt:lpstr>
      <vt:lpstr>Jinja2</vt:lpstr>
      <vt:lpstr>Jinja2</vt:lpstr>
      <vt:lpstr>Register Variable</vt:lpstr>
      <vt:lpstr>Inventory and host</vt:lpstr>
      <vt:lpstr>Ansible tags</vt:lpstr>
      <vt:lpstr>Local Facts</vt:lpstr>
      <vt:lpstr>Loop</vt:lpstr>
      <vt:lpstr>Role</vt:lpstr>
      <vt:lpstr>Role</vt:lpstr>
      <vt:lpstr>Handler</vt:lpstr>
      <vt:lpstr>Ansible AWX VS Tower</vt:lpstr>
      <vt:lpstr>Install awx with docker-compose</vt:lpstr>
      <vt:lpstr>Poll and async</vt:lpstr>
      <vt:lpstr>🎯 How to Tune Ansible for High Performance </vt:lpstr>
      <vt:lpstr>🎯 How to Tune Ansible for High Performance </vt:lpstr>
      <vt:lpstr>🎯 How to secure Ansible  </vt:lpstr>
      <vt:lpstr>Monitoring</vt:lpstr>
      <vt:lpstr>three key concepts in monitoring</vt:lpstr>
      <vt:lpstr>three key concepts in  monitoring</vt:lpstr>
      <vt:lpstr>Main Monitoring Components</vt:lpstr>
      <vt:lpstr>Main Monitoring Components</vt:lpstr>
      <vt:lpstr>White vs black vs gray box</vt:lpstr>
      <vt:lpstr>Metric metod  collect</vt:lpstr>
      <vt:lpstr>Metric metod  collect</vt:lpstr>
      <vt:lpstr>4 The Four Golden Signals (Google SRE) </vt:lpstr>
      <vt:lpstr>Prometheus </vt:lpstr>
      <vt:lpstr>Prometheus </vt:lpstr>
      <vt:lpstr>Prometheus  Architecture </vt:lpstr>
      <vt:lpstr>exporter vs libary client</vt:lpstr>
      <vt:lpstr>exporter vs libary client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dc:creator>HP</dc:creator>
  <cp:lastModifiedBy>HP</cp:lastModifiedBy>
  <cp:revision>78</cp:revision>
  <dcterms:created xsi:type="dcterms:W3CDTF">2025-01-27T00:28:04Z</dcterms:created>
  <dcterms:modified xsi:type="dcterms:W3CDTF">2025-07-16T23:34:43Z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2025-01-27T00:00:00Z</vt:filetime>
  </property>
  <property fmtid="{D5CDD505-2E9C-101B-9397-08002B2CF9AE}" pid="3" name="Creator">
    <vt:lpwstr>Chromium</vt:lpwstr>
  </property>
  <property fmtid="{D5CDD505-2E9C-101B-9397-08002B2CF9AE}" pid="4" name="LastSaved">
    <vt:filetime>2025-01-27T00:00:00Z</vt:filetime>
  </property>
  <property fmtid="{D5CDD505-2E9C-101B-9397-08002B2CF9AE}" pid="5" name="Producer">
    <vt:lpwstr>GPL Ghostscript 10.04.0</vt:lpwstr>
  </property>
</Properties>
</file>